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1829" r:id="rId5"/>
    <p:sldId id="1881" r:id="rId6"/>
    <p:sldId id="1914" r:id="rId7"/>
    <p:sldId id="1909" r:id="rId8"/>
    <p:sldId id="1895" r:id="rId9"/>
    <p:sldId id="1915" r:id="rId10"/>
    <p:sldId id="1911" r:id="rId11"/>
    <p:sldId id="1919" r:id="rId12"/>
    <p:sldId id="1920" r:id="rId13"/>
    <p:sldId id="1928" r:id="rId14"/>
    <p:sldId id="1929" r:id="rId15"/>
    <p:sldId id="1930" r:id="rId16"/>
    <p:sldId id="1890" r:id="rId17"/>
    <p:sldId id="1860" r:id="rId18"/>
    <p:sldId id="1892" r:id="rId19"/>
    <p:sldId id="1934" r:id="rId20"/>
    <p:sldId id="1926" r:id="rId21"/>
    <p:sldId id="1912" r:id="rId22"/>
    <p:sldId id="1843" r:id="rId23"/>
    <p:sldId id="1933" r:id="rId24"/>
    <p:sldId id="1932" r:id="rId25"/>
    <p:sldId id="1828" r:id="rId26"/>
  </p:sldIdLst>
  <p:sldSz cx="9144000" cy="6858000" type="screen4x3"/>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² ZL" initials="CZ" lastIdx="3" clrIdx="0"/>
  <p:cmAuthor id="2" name="江一鸣" initials="江一鸣" lastIdx="1" clrIdx="1"/>
  <p:cmAuthor id="3" name="zcc" initials="z"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C00000"/>
    <a:srgbClr val="FFF2CC"/>
    <a:srgbClr val="E6E6E6"/>
    <a:srgbClr val="2121CC"/>
    <a:srgbClr val="8E0000"/>
    <a:srgbClr val="A6A6A6"/>
    <a:srgbClr val="3333CC"/>
    <a:srgbClr val="FFFFFF"/>
    <a:srgbClr val="032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1" autoAdjust="0"/>
    <p:restoredTop sz="84963" autoAdjust="0"/>
  </p:normalViewPr>
  <p:slideViewPr>
    <p:cSldViewPr snapToGrid="0">
      <p:cViewPr varScale="1">
        <p:scale>
          <a:sx n="55" d="100"/>
          <a:sy n="55" d="100"/>
        </p:scale>
        <p:origin x="170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38.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9659C-2DBF-4332-B7C2-29B841FCEF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FFE66-E712-48F5-823F-2489A8ED36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buClrTx/>
              <a:buSzTx/>
              <a:buFontTx/>
            </a:pPr>
            <a:r>
              <a:rPr dirty="0">
                <a:sym typeface="+mn-ea"/>
              </a:rPr>
              <a:t>各位老师</a:t>
            </a:r>
            <a:r>
              <a:rPr lang="zh-CN" dirty="0">
                <a:sym typeface="+mn-ea"/>
              </a:rPr>
              <a:t>、同学们</a:t>
            </a:r>
            <a:r>
              <a:rPr dirty="0">
                <a:sym typeface="+mn-ea"/>
              </a:rPr>
              <a:t>好，我的毕设题目</a:t>
            </a:r>
            <a:r>
              <a:rPr lang="zh-CN" dirty="0">
                <a:sym typeface="+mn-ea"/>
              </a:rPr>
              <a:t>是</a:t>
            </a:r>
            <a:r>
              <a:rPr lang="zh-CN" altLang="en-US" b="1" dirty="0">
                <a:latin typeface="微软雅黑" panose="020B0503020204020204" charset="-122"/>
                <a:ea typeface="微软雅黑" panose="020B0503020204020204" charset="-122"/>
                <a:sym typeface="+mn-ea"/>
              </a:rPr>
              <a:t>面向空间受限金属屏蔽环境的无线能量与数据传输系统研究</a:t>
            </a:r>
            <a:r>
              <a:rPr dirty="0">
                <a:sym typeface="+mn-ea"/>
              </a:rPr>
              <a:t>，</a:t>
            </a:r>
            <a:r>
              <a:rPr lang="zh-CN" dirty="0">
                <a:sym typeface="+mn-ea"/>
              </a:rPr>
              <a:t>我的</a:t>
            </a:r>
            <a:r>
              <a:rPr dirty="0">
                <a:sym typeface="+mn-ea"/>
              </a:rPr>
              <a:t>导师是</a:t>
            </a:r>
            <a:r>
              <a:rPr lang="zh-CN" dirty="0">
                <a:sym typeface="+mn-ea"/>
              </a:rPr>
              <a:t>唐求</a:t>
            </a:r>
            <a:r>
              <a:rPr dirty="0">
                <a:sym typeface="+mn-ea"/>
              </a:rPr>
              <a:t>老师，</a:t>
            </a:r>
            <a:r>
              <a:rPr lang="zh-CN" dirty="0">
                <a:sym typeface="+mn-ea"/>
              </a:rPr>
              <a:t>本研究的</a:t>
            </a:r>
            <a:r>
              <a:rPr dirty="0">
                <a:sym typeface="+mn-ea"/>
              </a:rPr>
              <a:t>来源是承担的</a:t>
            </a:r>
            <a:r>
              <a:rPr lang="zh-CN" dirty="0">
                <a:sym typeface="+mn-ea"/>
              </a:rPr>
              <a:t>课题组</a:t>
            </a:r>
            <a:r>
              <a:rPr dirty="0">
                <a:sym typeface="+mn-ea"/>
              </a:rPr>
              <a:t>项目。</a:t>
            </a:r>
            <a:r>
              <a:rPr lang="zh-CN" dirty="0">
                <a:sym typeface="+mn-ea"/>
              </a:rPr>
              <a:t>接下来，我按照这四个部分进行</a:t>
            </a:r>
            <a:r>
              <a:rPr lang="zh-CN" dirty="0">
                <a:sym typeface="+mn-ea"/>
              </a:rPr>
              <a:t>介绍。</a:t>
            </a:r>
            <a:endParaRPr dirty="0"/>
          </a:p>
          <a:p>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由于射频部分的数据和能量传输是基于</a:t>
            </a:r>
            <a:r>
              <a:rPr lang="zh-CN" altLang="en-US"/>
              <a:t>同一套电路，此处主要介绍射频无线数据传输程序设计。对于中继端主要实现的是与射频数据发送端的通信和产生高频载波功能。对于射频发送端主要实现的是将数据传输至中继端的</a:t>
            </a:r>
            <a:r>
              <a:rPr lang="zh-CN" altLang="en-US"/>
              <a:t>功能。</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主要分为三个部分，第一部分是</a:t>
            </a:r>
            <a:r>
              <a:rPr lang="zh-CN" altLang="en-US">
                <a:sym typeface="+mn-ea"/>
              </a:rPr>
              <a:t>无线</a:t>
            </a:r>
            <a:r>
              <a:rPr lang="zh-CN" altLang="en-US">
                <a:sym typeface="+mn-ea"/>
              </a:rPr>
              <a:t>能量传输的设计，</a:t>
            </a:r>
            <a:r>
              <a:rPr lang="zh-CN" altLang="en-US"/>
              <a:t>先进行超声声通道的搭建，再设计超声能量收集电路为</a:t>
            </a:r>
            <a:r>
              <a:rPr lang="zh-CN" altLang="en-US">
                <a:sym typeface="+mn-ea"/>
              </a:rPr>
              <a:t>中继电路提供稳定电源。</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第三部分是整个系统的性能测试及优化，首先是对前两个部分设计的电路进行整合，整个</a:t>
            </a:r>
            <a:r>
              <a:rPr lang="zh-CN" altLang="en-US" b="1">
                <a:sym typeface="+mn-ea"/>
              </a:rPr>
              <a:t>系统主要由这三个电路组成，超声</a:t>
            </a:r>
            <a:r>
              <a:rPr lang="en-US" altLang="zh-CN" b="1">
                <a:sym typeface="+mn-ea"/>
              </a:rPr>
              <a:t>-</a:t>
            </a:r>
            <a:r>
              <a:rPr lang="zh-CN" altLang="en-US" b="1">
                <a:sym typeface="+mn-ea"/>
              </a:rPr>
              <a:t>射频中继电路，射频接收电路和超声数据</a:t>
            </a:r>
            <a:r>
              <a:rPr lang="zh-CN" altLang="en-US" b="1">
                <a:sym typeface="+mn-ea"/>
              </a:rPr>
              <a:t>解调电路。</a:t>
            </a:r>
            <a:endParaRPr lang="zh-CN" altLang="en-US" b="1">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第三部分是整个系统的性能测试及优化，首先是对前两个部分设计的电路进行整合，整个</a:t>
            </a:r>
            <a:r>
              <a:rPr lang="zh-CN" altLang="en-US" b="1">
                <a:sym typeface="+mn-ea"/>
              </a:rPr>
              <a:t>系统主要由这三个电路组成，超声</a:t>
            </a:r>
            <a:r>
              <a:rPr lang="en-US" altLang="zh-CN" b="1">
                <a:sym typeface="+mn-ea"/>
              </a:rPr>
              <a:t>-</a:t>
            </a:r>
            <a:r>
              <a:rPr lang="zh-CN" altLang="en-US" b="1">
                <a:sym typeface="+mn-ea"/>
              </a:rPr>
              <a:t>射频中继电路，射频接收电路和超声数据</a:t>
            </a:r>
            <a:r>
              <a:rPr lang="zh-CN" altLang="en-US" b="1">
                <a:sym typeface="+mn-ea"/>
              </a:rPr>
              <a:t>解调电路。</a:t>
            </a:r>
            <a:endParaRPr lang="zh-CN" altLang="en-US" b="1">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这是系统进行无线数据传输时的测试过程，首先产生一组</a:t>
            </a:r>
            <a:r>
              <a:rPr lang="en-US" altLang="zh-CN" b="1">
                <a:sym typeface="+mn-ea"/>
              </a:rPr>
              <a:t>1</a:t>
            </a:r>
            <a:r>
              <a:rPr lang="zh-CN" altLang="en-US" b="1">
                <a:sym typeface="+mn-ea"/>
              </a:rPr>
              <a:t>到</a:t>
            </a:r>
            <a:r>
              <a:rPr lang="en-US" altLang="zh-CN" b="1">
                <a:sym typeface="+mn-ea"/>
              </a:rPr>
              <a:t>100</a:t>
            </a:r>
            <a:r>
              <a:rPr lang="zh-CN" altLang="en-US" b="1">
                <a:sym typeface="+mn-ea"/>
              </a:rPr>
              <a:t>的数组，然后发送到中继电路进行调制，再进入到超声声电通道，最后通过</a:t>
            </a:r>
            <a:r>
              <a:rPr lang="en-US" altLang="zh-CN" b="1">
                <a:sym typeface="+mn-ea"/>
              </a:rPr>
              <a:t>2ASK</a:t>
            </a:r>
            <a:r>
              <a:rPr lang="zh-CN" altLang="en-US" b="1">
                <a:sym typeface="+mn-ea"/>
              </a:rPr>
              <a:t>解调将数据进行还原，这是串口助手测试数据界面，经多次测试，</a:t>
            </a:r>
            <a:r>
              <a:rPr lang="zh-CN" altLang="en-US" b="1" dirty="0">
                <a:latin typeface="微软雅黑" panose="020B0503020204020204" charset="-122"/>
                <a:ea typeface="微软雅黑" panose="020B0503020204020204" charset="-122"/>
                <a:sym typeface="+mn-ea"/>
              </a:rPr>
              <a:t>超声</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射频数据传输系统可以实现</a:t>
            </a:r>
            <a:r>
              <a:rPr lang="zh-CN" altLang="en-US" b="1" dirty="0">
                <a:latin typeface="微软雅黑" panose="020B0503020204020204" charset="-122"/>
                <a:ea typeface="微软雅黑" panose="020B0503020204020204" charset="-122"/>
                <a:sym typeface="+mn-ea"/>
              </a:rPr>
              <a:t>最大传输速率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18.35kbps无误码传输。</a:t>
            </a:r>
            <a:endParaRPr lang="en-US" altLang="zh-CN" b="1" dirty="0">
              <a:latin typeface="微软雅黑" panose="020B0503020204020204" charset="-122"/>
              <a:ea typeface="微软雅黑" panose="020B0503020204020204" charset="-122"/>
              <a:sym typeface="+mn-ea"/>
            </a:endParaRPr>
          </a:p>
          <a:p>
            <a:endParaRPr lang="zh-CN" altLang="en-US" b="1">
              <a:latin typeface="宋体" panose="02010600030101010101" pitchFamily="2" charset="-122"/>
              <a:ea typeface="宋体" panose="02010600030101010101" pitchFamily="2" charset="-122"/>
            </a:endParaRPr>
          </a:p>
          <a:p>
            <a:endParaRPr lang="zh-CN" altLang="en-US" b="1">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a:t>
            </a:r>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304800" fontAlgn="auto">
              <a:extLst>
                <a:ext uri="{35155182-B16C-46BC-9424-99874614C6A1}">
                  <wpsdc:indentchars xmlns:wpsdc="http://www.wps.cn/officeDocument/2017/drawingmlCustomData" val="200" checksum="1077528236"/>
                  <wpsdc:marlchars xmlns:wpsdc="http://www.wps.cn/officeDocument/2017/drawingmlCustomData" val="0" checksum="0"/>
                </a:ext>
              </a:extLst>
            </a:pPr>
            <a:r>
              <a:rPr lang="zh-CN" altLang="en-US"/>
              <a:t>通过这三个部分的研究，最终</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空间受限的金属屏蔽环境中得到</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射频接收电路的最大接收功率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为7mW，</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与中继电路在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2.5cm内实现18.35kbps无误码传输。</a:t>
            </a:r>
            <a:r>
              <a:rPr lang="zh-CN" altLang="en-US"/>
              <a:t>本课题后续应在性能优化和工业应用这两个</a:t>
            </a:r>
            <a:r>
              <a:rPr lang="zh-CN" altLang="en-US">
                <a:sym typeface="+mn-ea"/>
              </a:rPr>
              <a:t>方向</a:t>
            </a:r>
            <a:r>
              <a:rPr lang="zh-CN" altLang="en-US">
                <a:sym typeface="+mn-ea"/>
              </a:rPr>
              <a:t>进行进一步</a:t>
            </a:r>
            <a:r>
              <a:rPr lang="zh-CN" altLang="en-US">
                <a:sym typeface="+mn-ea"/>
              </a:rPr>
              <a:t>研究。</a:t>
            </a:r>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a:t>
            </a:r>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304800" fontAlgn="auto">
              <a:extLst>
                <a:ext uri="{35155182-B16C-46BC-9424-99874614C6A1}">
                  <wpsdc:indentchars xmlns:wpsdc="http://www.wps.cn/officeDocument/2017/drawingmlCustomData" val="200" checksum="1077528236"/>
                  <wpsdc:marlchars xmlns:wpsdc="http://www.wps.cn/officeDocument/2017/drawingmlCustomData" val="0" checksum="0"/>
                </a:ext>
              </a:extLst>
            </a:pPr>
            <a:r>
              <a:rPr lang="zh-CN" altLang="en-US"/>
              <a:t>通过这三个部分的研究，最终</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空间受限的金属屏蔽环境中得到</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射频接收电路的最大接收功率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为7mW，</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与中继电路在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2.5cm内实现18.35kbps无误码传输。</a:t>
            </a:r>
            <a:r>
              <a:rPr lang="zh-CN" altLang="en-US"/>
              <a:t>本课题后续应在性能优化和工业应用这两个</a:t>
            </a:r>
            <a:r>
              <a:rPr lang="zh-CN" altLang="en-US">
                <a:sym typeface="+mn-ea"/>
              </a:rPr>
              <a:t>方向</a:t>
            </a:r>
            <a:r>
              <a:rPr lang="zh-CN" altLang="en-US">
                <a:sym typeface="+mn-ea"/>
              </a:rPr>
              <a:t>进行进一步</a:t>
            </a:r>
            <a:r>
              <a:rPr lang="zh-CN" altLang="en-US">
                <a:sym typeface="+mn-ea"/>
              </a:rPr>
              <a:t>研究。</a:t>
            </a:r>
            <a:endParaRPr lang="zh-CN" altLang="en-US">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最后感谢老师和同学们，</a:t>
            </a:r>
            <a:r>
              <a:rPr lang="zh-CN" altLang="en-US">
                <a:sym typeface="+mn-ea"/>
              </a:rPr>
              <a:t>恳请各位老师</a:t>
            </a:r>
            <a:r>
              <a:rPr lang="zh-CN" altLang="en-US">
                <a:sym typeface="+mn-ea"/>
              </a:rPr>
              <a:t>批评指正。</a:t>
            </a:r>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charset="-122"/>
                <a:ea typeface="微软雅黑" panose="020B0503020204020204" charset="-122"/>
                <a:sym typeface="+mn-ea"/>
              </a:rPr>
              <a:t>以减速器为例的关键零部件的健康状态直接决定了整机装备</a:t>
            </a:r>
            <a:r>
              <a:rPr lang="zh-CN" altLang="en-US" b="1" dirty="0">
                <a:solidFill>
                  <a:srgbClr val="FF0000"/>
                </a:solidFill>
                <a:latin typeface="微软雅黑" panose="020B0503020204020204" charset="-122"/>
                <a:ea typeface="微软雅黑" panose="020B0503020204020204" charset="-122"/>
                <a:sym typeface="+mn-ea"/>
              </a:rPr>
              <a:t>运行的精度</a:t>
            </a:r>
            <a:r>
              <a:rPr lang="zh-CN" altLang="en-US" b="1" dirty="0">
                <a:latin typeface="微软雅黑" panose="020B0503020204020204" charset="-122"/>
                <a:ea typeface="微软雅黑" panose="020B0503020204020204" charset="-122"/>
                <a:sym typeface="+mn-ea"/>
              </a:rPr>
              <a:t>与</a:t>
            </a:r>
            <a:r>
              <a:rPr lang="zh-CN" altLang="en-US" b="1" dirty="0">
                <a:solidFill>
                  <a:srgbClr val="FF0000"/>
                </a:solidFill>
                <a:latin typeface="微软雅黑" panose="020B0503020204020204" charset="-122"/>
                <a:ea typeface="微软雅黑" panose="020B0503020204020204" charset="-122"/>
                <a:sym typeface="+mn-ea"/>
              </a:rPr>
              <a:t>可靠性</a:t>
            </a:r>
            <a:r>
              <a:rPr lang="zh-CN" altLang="en-US" b="1" dirty="0">
                <a:sym typeface="+mn-ea"/>
              </a:rPr>
              <a:t>，然而这些</a:t>
            </a:r>
            <a:r>
              <a:rPr lang="zh-CN" altLang="en-US" b="1" dirty="0">
                <a:latin typeface="微软雅黑" panose="020B0503020204020204" charset="-122"/>
                <a:ea typeface="微软雅黑" panose="020B0503020204020204" charset="-122"/>
                <a:sym typeface="+mn-ea"/>
              </a:rPr>
              <a:t>关键零部件在长期运行过程中不可避免的会出现很多</a:t>
            </a:r>
            <a:r>
              <a:rPr lang="zh-CN" altLang="en-US" b="1" dirty="0">
                <a:sym typeface="+mn-ea"/>
              </a:rPr>
              <a:t>质量问题。所以对他们进行</a:t>
            </a:r>
            <a:r>
              <a:rPr lang="zh-CN" altLang="en-US" b="1" dirty="0">
                <a:sym typeface="+mn-ea"/>
              </a:rPr>
              <a:t>状态</a:t>
            </a:r>
            <a:r>
              <a:rPr lang="zh-CN" altLang="en-US" b="1" dirty="0">
                <a:sym typeface="+mn-ea"/>
              </a:rPr>
              <a:t>监测显得尤为重要。本课题面向减速器内部环境展开研究，主要面临这两个关键性技术难题：</a:t>
            </a:r>
            <a:r>
              <a:rPr lang="en-US" altLang="zh-CN" b="1" dirty="0">
                <a:sym typeface="+mn-ea"/>
              </a:rPr>
              <a:t>1</a:t>
            </a:r>
            <a:r>
              <a:rPr lang="zh-CN" altLang="en-US" b="1" dirty="0">
                <a:sym typeface="+mn-ea"/>
              </a:rPr>
              <a:t>、是如何突破金属屏蔽环境实现高效的无线能量与数据传输</a:t>
            </a:r>
            <a:r>
              <a:rPr lang="en-US" altLang="zh-CN" b="1" dirty="0">
                <a:sym typeface="+mn-ea"/>
              </a:rPr>
              <a:t> </a:t>
            </a:r>
            <a:r>
              <a:rPr lang="zh-CN" altLang="en-US" b="1" dirty="0">
                <a:sym typeface="+mn-ea"/>
              </a:rPr>
              <a:t>。</a:t>
            </a:r>
            <a:r>
              <a:rPr lang="en-US" altLang="zh-CN" b="1" dirty="0">
                <a:sym typeface="+mn-ea"/>
              </a:rPr>
              <a:t>2</a:t>
            </a:r>
            <a:r>
              <a:rPr lang="zh-CN" altLang="en-US" b="1" dirty="0">
                <a:sym typeface="+mn-ea"/>
              </a:rPr>
              <a:t>、是</a:t>
            </a:r>
            <a:r>
              <a:rPr lang="zh-CN" altLang="en-US" b="1" dirty="0">
                <a:latin typeface="微软雅黑" panose="020B0503020204020204" charset="-122"/>
                <a:ea typeface="微软雅黑" panose="020B0503020204020204" charset="-122"/>
                <a:sym typeface="+mn-ea"/>
              </a:rPr>
              <a:t>如何为空间受限环境中的传感器提供可靠的无线能量与数据传输</a:t>
            </a:r>
            <a:endParaRPr lang="zh-CN" altLang="en-US" b="1" dirty="0">
              <a:sym typeface="+mn-ea"/>
            </a:endParaRPr>
          </a:p>
        </p:txBody>
      </p:sp>
      <p:sp>
        <p:nvSpPr>
          <p:cNvPr id="4" name="灯片编号占位符 3"/>
          <p:cNvSpPr>
            <a:spLocks noGrp="1"/>
          </p:cNvSpPr>
          <p:nvPr>
            <p:ph type="sldNum" sz="quarter" idx="5"/>
          </p:nvPr>
        </p:nvSpPr>
        <p:spPr/>
        <p:txBody>
          <a:bodyPr/>
          <a:lstStyle/>
          <a:p>
            <a:fld id="{58A9F27F-7E7C-4527-8BE4-FAD4BE0D084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然而，目前传统的方式存在着这些问题，无法直接适用于减速器内部环境。为此，</a:t>
            </a:r>
            <a:r>
              <a:rPr lang="zh-CN" altLang="en-US"/>
              <a:t>本课题针对性</a:t>
            </a:r>
            <a:r>
              <a:rPr lang="zh-CN" altLang="en-US"/>
              <a:t>的提出了一种基于超声</a:t>
            </a:r>
            <a:r>
              <a:rPr lang="en-US" altLang="zh-CN"/>
              <a:t>-</a:t>
            </a:r>
            <a:r>
              <a:rPr lang="zh-CN" altLang="en-US"/>
              <a:t>射频中继的无线能量与数据传输方案。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接下来是研究框架</a:t>
            </a:r>
            <a:r>
              <a:rPr lang="zh-CN" altLang="en-US" dirty="0"/>
              <a:t>及方案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研究方案包括两部分，第一部分是</a:t>
            </a:r>
            <a:r>
              <a:rPr lang="zh-CN" altLang="en-US" b="1">
                <a:sym typeface="+mn-ea"/>
              </a:rPr>
              <a:t>基于超声-射频中继的过金属</a:t>
            </a:r>
            <a:r>
              <a:rPr lang="zh-CN" altLang="en-US" b="1">
                <a:solidFill>
                  <a:srgbClr val="FF0000"/>
                </a:solidFill>
                <a:sym typeface="+mn-ea"/>
              </a:rPr>
              <a:t>无线能量与数据传输</a:t>
            </a:r>
            <a:r>
              <a:rPr lang="zh-CN" altLang="en-US" b="1">
                <a:sym typeface="+mn-ea"/>
              </a:rPr>
              <a:t>系统设计。</a:t>
            </a:r>
            <a:r>
              <a:rPr lang="zh-CN" altLang="en-US"/>
              <a:t>对于能量传输通道：将能量先以超声的方式克服金属屏蔽进入金属壁内</a:t>
            </a:r>
            <a:r>
              <a:rPr lang="zh-CN" altLang="en-US"/>
              <a:t>侧，再以射频方式到达内部接收电路，对于数据传输通道：金属内部电路将数据先以</a:t>
            </a:r>
            <a:r>
              <a:rPr lang="zh-CN" altLang="en-US">
                <a:sym typeface="+mn-ea"/>
              </a:rPr>
              <a:t>射频方式</a:t>
            </a:r>
            <a:r>
              <a:rPr lang="zh-CN" altLang="en-US"/>
              <a:t>传输到中继电路，再通过超声调制解调</a:t>
            </a:r>
            <a:r>
              <a:rPr lang="zh-CN" altLang="en-US"/>
              <a:t>方式将数据显示</a:t>
            </a:r>
            <a:r>
              <a:rPr lang="zh-CN" altLang="en-US"/>
              <a:t>在电脑</a:t>
            </a:r>
            <a:r>
              <a:rPr lang="en-US" altLang="zh-CN"/>
              <a:t>PC</a:t>
            </a:r>
            <a:r>
              <a:rPr lang="zh-CN" altLang="en-US"/>
              <a:t>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第二部分研究内容是，无线数据传输部分的设计，首先是对采用的超声和射频的无线数据传输方式进行介绍，射频部分基于</a:t>
            </a:r>
            <a:r>
              <a:rPr lang="en-US" altLang="zh-CN">
                <a:sym typeface="+mn-ea"/>
              </a:rPr>
              <a:t>ISO15693</a:t>
            </a:r>
            <a:r>
              <a:rPr lang="zh-CN" altLang="en-US">
                <a:sym typeface="+mn-ea"/>
              </a:rPr>
              <a:t>协议，按照数据帧格式编写发送和接收数据包。超声部分先对数据进行</a:t>
            </a:r>
            <a:r>
              <a:rPr lang="en-US" altLang="zh-CN">
                <a:sym typeface="+mn-ea"/>
              </a:rPr>
              <a:t>2ASK</a:t>
            </a:r>
            <a:r>
              <a:rPr lang="zh-CN" altLang="en-US">
                <a:sym typeface="+mn-ea"/>
              </a:rPr>
              <a:t>调制，利用高频载波将数据穿透金属壁，然后将数据通过包络检</a:t>
            </a:r>
            <a:r>
              <a:rPr lang="zh-CN" altLang="en-US">
                <a:sym typeface="+mn-ea"/>
              </a:rPr>
              <a:t>波解调</a:t>
            </a:r>
            <a:r>
              <a:rPr lang="zh-CN" altLang="en-US">
                <a:sym typeface="+mn-ea"/>
              </a:rPr>
              <a:t>出来。</a:t>
            </a:r>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60C40C-CAC2-40DC-9913-4BE0328DF32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DCEA09-7C35-4DA9-B76A-0E11963E035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A8D1B-6FB4-4A66-8DD2-C0C6CB78DF4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179388" y="811213"/>
            <a:ext cx="8785225" cy="0"/>
          </a:xfrm>
          <a:prstGeom prst="line">
            <a:avLst/>
          </a:prstGeom>
          <a:noFill/>
          <a:ln w="76200">
            <a:solidFill>
              <a:srgbClr val="990000"/>
            </a:solidFill>
            <a:round/>
          </a:ln>
          <a:extLst>
            <a:ext uri="{909E8E84-426E-40DD-AFC4-6F175D3DCCD1}">
              <a14:hiddenFill xmlns:a14="http://schemas.microsoft.com/office/drawing/2010/main">
                <a:noFill/>
              </a14:hiddenFill>
            </a:ext>
          </a:extLst>
        </p:spPr>
        <p:txBody>
          <a:bodyPr lIns="91425" tIns="45713" rIns="91425" bIns="45713"/>
          <a:lstStyle/>
          <a:p>
            <a:endParaRPr lang="zh-CN" altLang="en-US"/>
          </a:p>
        </p:txBody>
      </p:sp>
      <p:sp>
        <p:nvSpPr>
          <p:cNvPr id="2" name="Title 1"/>
          <p:cNvSpPr>
            <a:spLocks noGrp="1"/>
          </p:cNvSpPr>
          <p:nvPr>
            <p:ph type="title"/>
          </p:nvPr>
        </p:nvSpPr>
        <p:spPr>
          <a:xfrm>
            <a:off x="304800" y="290240"/>
            <a:ext cx="8229600" cy="428628"/>
          </a:xfrm>
        </p:spPr>
        <p:txBody>
          <a:bodyPr>
            <a:noAutofit/>
          </a:bodyPr>
          <a:lstStyle>
            <a:lvl1pPr algn="ctr">
              <a:defRPr lang="en-US" sz="2800" b="1" kern="1200"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defRPr>
            </a:lvl1pPr>
          </a:lstStyle>
          <a:p>
            <a:r>
              <a:rPr lang="zh-CN" altLang="en-US" dirty="0"/>
              <a:t>单击此处编辑母版标题样式</a:t>
            </a:r>
            <a:endParaRPr lang="en-US" dirty="0"/>
          </a:p>
        </p:txBody>
      </p:sp>
      <p:sp>
        <p:nvSpPr>
          <p:cNvPr id="5" name="内容占位符 7"/>
          <p:cNvSpPr>
            <a:spLocks noGrp="1"/>
          </p:cNvSpPr>
          <p:nvPr>
            <p:ph sz="quarter" idx="1"/>
          </p:nvPr>
        </p:nvSpPr>
        <p:spPr>
          <a:xfrm>
            <a:off x="395535" y="908721"/>
            <a:ext cx="8569077" cy="5565232"/>
          </a:xfrm>
        </p:spPr>
        <p:txBody>
          <a:bodyPr/>
          <a:lstStyle>
            <a:lvl1pPr>
              <a:defRPr baseline="0">
                <a:latin typeface="Times New Roman" panose="02020603050405020304" pitchFamily="18" charset="0"/>
                <a:ea typeface="华文仿宋" panose="02010600040101010101" pitchFamily="2" charset="-122"/>
              </a:defRPr>
            </a:lvl1pPr>
            <a:lvl2pPr>
              <a:defRPr baseline="0">
                <a:latin typeface="Times New Roman" panose="02020603050405020304" pitchFamily="18" charset="0"/>
                <a:ea typeface="华文仿宋" panose="02010600040101010101" pitchFamily="2" charset="-122"/>
              </a:defRPr>
            </a:lvl2pPr>
            <a:lvl3pPr>
              <a:defRPr baseline="0">
                <a:latin typeface="Times New Roman" panose="02020603050405020304" pitchFamily="18" charset="0"/>
                <a:ea typeface="华文仿宋" panose="02010600040101010101" pitchFamily="2" charset="-122"/>
              </a:defRPr>
            </a:lvl3pPr>
            <a:lvl4pPr>
              <a:defRPr baseline="0">
                <a:latin typeface="Times New Roman" panose="02020603050405020304" pitchFamily="18" charset="0"/>
                <a:ea typeface="华文仿宋" panose="02010600040101010101" pitchFamily="2" charset="-122"/>
              </a:defRPr>
            </a:lvl4pPr>
            <a:lvl5pPr>
              <a:defRPr baseline="0">
                <a:latin typeface="Times New Roman" panose="02020603050405020304" pitchFamily="18" charset="0"/>
                <a:ea typeface="华文仿宋" panose="02010600040101010101"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541D2-B74B-4054-B5B7-A03DEDAB2A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BCE2A1-E54F-4CC9-BF27-6D8675C4FB2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691605-3498-4C97-8D79-A0AB9716102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45828E5-B733-483A-97C5-D8EC8CB5389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50FD2-D1C3-424F-B5B7-2AD33360E96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4B036B-2F5E-42F7-ADCA-6AB65775DD64}"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5"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F67D71-DDA4-4F74-BDB5-3460FF65853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42B8BE-8D6C-4287-95E2-B900B2A8B42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CD242-CAD9-4D90-954D-BBDC6BFF262A}" type="datetime1">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86600" y="6483149"/>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4.bin"/><Relationship Id="rId2" Type="http://schemas.openxmlformats.org/officeDocument/2006/relationships/image" Target="../media/image16.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18.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image" Target="../media/image26.png"/><Relationship Id="rId6" Type="http://schemas.openxmlformats.org/officeDocument/2006/relationships/image" Target="../media/image25.jpeg"/><Relationship Id="rId5" Type="http://schemas.openxmlformats.org/officeDocument/2006/relationships/tags" Target="../tags/tag155.xml"/><Relationship Id="rId4" Type="http://schemas.openxmlformats.org/officeDocument/2006/relationships/image" Target="../media/image24.jpeg"/><Relationship Id="rId3" Type="http://schemas.openxmlformats.org/officeDocument/2006/relationships/tags" Target="../tags/tag154.xml"/><Relationship Id="rId2" Type="http://schemas.openxmlformats.org/officeDocument/2006/relationships/image" Target="../media/image23.jpeg"/><Relationship Id="rId14" Type="http://schemas.openxmlformats.org/officeDocument/2006/relationships/notesSlide" Target="../notesSlides/notesSlide18.xml"/><Relationship Id="rId13" Type="http://schemas.openxmlformats.org/officeDocument/2006/relationships/slideLayout" Target="../slideLayouts/slideLayout2.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53.xml"/></Relationships>
</file>

<file path=ppt/slides/_rels/slide19.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0" Type="http://schemas.openxmlformats.org/officeDocument/2006/relationships/notesSlide" Target="../notesSlides/notesSlide19.xml"/><Relationship Id="rId4" Type="http://schemas.openxmlformats.org/officeDocument/2006/relationships/tags" Target="../tags/tag164.xml"/><Relationship Id="rId39" Type="http://schemas.openxmlformats.org/officeDocument/2006/relationships/slideLayout" Target="../slideLayouts/slideLayout2.xml"/><Relationship Id="rId38" Type="http://schemas.openxmlformats.org/officeDocument/2006/relationships/tags" Target="../tags/tag198.xml"/><Relationship Id="rId37" Type="http://schemas.openxmlformats.org/officeDocument/2006/relationships/tags" Target="../tags/tag197.xml"/><Relationship Id="rId36" Type="http://schemas.openxmlformats.org/officeDocument/2006/relationships/tags" Target="../tags/tag196.xml"/><Relationship Id="rId35" Type="http://schemas.openxmlformats.org/officeDocument/2006/relationships/tags" Target="../tags/tag195.xml"/><Relationship Id="rId34" Type="http://schemas.openxmlformats.org/officeDocument/2006/relationships/tags" Target="../tags/tag194.xml"/><Relationship Id="rId33" Type="http://schemas.openxmlformats.org/officeDocument/2006/relationships/tags" Target="../tags/tag193.xml"/><Relationship Id="rId32" Type="http://schemas.openxmlformats.org/officeDocument/2006/relationships/tags" Target="../tags/tag192.xml"/><Relationship Id="rId31" Type="http://schemas.openxmlformats.org/officeDocument/2006/relationships/tags" Target="../tags/tag191.xml"/><Relationship Id="rId30" Type="http://schemas.openxmlformats.org/officeDocument/2006/relationships/tags" Target="../tags/tag190.xml"/><Relationship Id="rId3" Type="http://schemas.openxmlformats.org/officeDocument/2006/relationships/tags" Target="../tags/tag163.xml"/><Relationship Id="rId29" Type="http://schemas.openxmlformats.org/officeDocument/2006/relationships/tags" Target="../tags/tag189.xml"/><Relationship Id="rId28" Type="http://schemas.openxmlformats.org/officeDocument/2006/relationships/tags" Target="../tags/tag188.xml"/><Relationship Id="rId27" Type="http://schemas.openxmlformats.org/officeDocument/2006/relationships/tags" Target="../tags/tag187.xml"/><Relationship Id="rId26" Type="http://schemas.openxmlformats.org/officeDocument/2006/relationships/tags" Target="../tags/tag186.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2.xml"/><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9" Type="http://schemas.openxmlformats.org/officeDocument/2006/relationships/notesSlide" Target="../notesSlides/notesSlide2.xml"/><Relationship Id="rId38" Type="http://schemas.openxmlformats.org/officeDocument/2006/relationships/slideLayout" Target="../slideLayouts/slideLayout2.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0" Type="http://schemas.openxmlformats.org/officeDocument/2006/relationships/notesSlide" Target="../notesSlides/notesSlide21.xml"/><Relationship Id="rId4" Type="http://schemas.openxmlformats.org/officeDocument/2006/relationships/tags" Target="../tags/tag202.xml"/><Relationship Id="rId39" Type="http://schemas.openxmlformats.org/officeDocument/2006/relationships/slideLayout" Target="../slideLayouts/slideLayout2.xml"/><Relationship Id="rId38" Type="http://schemas.openxmlformats.org/officeDocument/2006/relationships/tags" Target="../tags/tag236.xml"/><Relationship Id="rId37" Type="http://schemas.openxmlformats.org/officeDocument/2006/relationships/tags" Target="../tags/tag235.xml"/><Relationship Id="rId36" Type="http://schemas.openxmlformats.org/officeDocument/2006/relationships/tags" Target="../tags/tag234.xml"/><Relationship Id="rId35" Type="http://schemas.openxmlformats.org/officeDocument/2006/relationships/tags" Target="../tags/tag233.xml"/><Relationship Id="rId34" Type="http://schemas.openxmlformats.org/officeDocument/2006/relationships/tags" Target="../tags/tag232.xml"/><Relationship Id="rId33" Type="http://schemas.openxmlformats.org/officeDocument/2006/relationships/tags" Target="../tags/tag231.xml"/><Relationship Id="rId32" Type="http://schemas.openxmlformats.org/officeDocument/2006/relationships/tags" Target="../tags/tag230.xml"/><Relationship Id="rId31" Type="http://schemas.openxmlformats.org/officeDocument/2006/relationships/tags" Target="../tags/tag229.xml"/><Relationship Id="rId30" Type="http://schemas.openxmlformats.org/officeDocument/2006/relationships/tags" Target="../tags/tag228.xml"/><Relationship Id="rId3" Type="http://schemas.openxmlformats.org/officeDocument/2006/relationships/tags" Target="../tags/tag201.xml"/><Relationship Id="rId29" Type="http://schemas.openxmlformats.org/officeDocument/2006/relationships/tags" Target="../tags/tag227.xml"/><Relationship Id="rId28" Type="http://schemas.openxmlformats.org/officeDocument/2006/relationships/tags" Target="../tags/tag226.xml"/><Relationship Id="rId27" Type="http://schemas.openxmlformats.org/officeDocument/2006/relationships/tags" Target="../tags/tag225.xml"/><Relationship Id="rId26" Type="http://schemas.openxmlformats.org/officeDocument/2006/relationships/tags" Target="../tags/tag224.xml"/><Relationship Id="rId25" Type="http://schemas.openxmlformats.org/officeDocument/2006/relationships/tags" Target="../tags/tag223.xml"/><Relationship Id="rId24" Type="http://schemas.openxmlformats.org/officeDocument/2006/relationships/tags" Target="../tags/tag222.xml"/><Relationship Id="rId23" Type="http://schemas.openxmlformats.org/officeDocument/2006/relationships/tags" Target="../tags/tag221.xml"/><Relationship Id="rId22" Type="http://schemas.openxmlformats.org/officeDocument/2006/relationships/tags" Target="../tags/tag220.xml"/><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0.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tags" Target="../tags/tag214.xml"/><Relationship Id="rId15" Type="http://schemas.openxmlformats.org/officeDocument/2006/relationships/tags" Target="../tags/tag213.xml"/><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tags" Target="../tags/tag19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37.xml"/></Relationships>
</file>

<file path=ppt/slides/_rels/slide3.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5.tiff"/><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4.png"/><Relationship Id="rId3" Type="http://schemas.openxmlformats.org/officeDocument/2006/relationships/tags" Target="../tags/tag38.xml"/><Relationship Id="rId2" Type="http://schemas.openxmlformats.org/officeDocument/2006/relationships/image" Target="../media/image3.png"/><Relationship Id="rId19" Type="http://schemas.openxmlformats.org/officeDocument/2006/relationships/notesSlide" Target="../notesSlides/notesSlide3.xml"/><Relationship Id="rId18" Type="http://schemas.openxmlformats.org/officeDocument/2006/relationships/slideLayout" Target="../slideLayouts/slideLayout2.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image" Target="../media/image6.jpeg"/><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8" Type="http://schemas.openxmlformats.org/officeDocument/2006/relationships/notesSlide" Target="../notesSlides/notesSlide4.xml"/><Relationship Id="rId27" Type="http://schemas.openxmlformats.org/officeDocument/2006/relationships/slideLayout" Target="../slideLayouts/slideLayout2.xml"/><Relationship Id="rId26" Type="http://schemas.openxmlformats.org/officeDocument/2006/relationships/tags" Target="../tags/tag75.xml"/><Relationship Id="rId25" Type="http://schemas.openxmlformats.org/officeDocument/2006/relationships/tags" Target="../tags/tag74.xml"/><Relationship Id="rId24" Type="http://schemas.openxmlformats.org/officeDocument/2006/relationships/tags" Target="../tags/tag73.xml"/><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5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9" Type="http://schemas.openxmlformats.org/officeDocument/2006/relationships/notesSlide" Target="../notesSlides/notesSlide5.xml"/><Relationship Id="rId38" Type="http://schemas.openxmlformats.org/officeDocument/2006/relationships/slideLayout" Target="../slideLayouts/slideLayout2.xml"/><Relationship Id="rId37" Type="http://schemas.openxmlformats.org/officeDocument/2006/relationships/tags" Target="../tags/tag112.xml"/><Relationship Id="rId36" Type="http://schemas.openxmlformats.org/officeDocument/2006/relationships/tags" Target="../tags/tag111.xml"/><Relationship Id="rId35" Type="http://schemas.openxmlformats.org/officeDocument/2006/relationships/tags" Target="../tags/tag110.xml"/><Relationship Id="rId34" Type="http://schemas.openxmlformats.org/officeDocument/2006/relationships/tags" Target="../tags/tag109.xml"/><Relationship Id="rId33" Type="http://schemas.openxmlformats.org/officeDocument/2006/relationships/tags" Target="../tags/tag108.xml"/><Relationship Id="rId32" Type="http://schemas.openxmlformats.org/officeDocument/2006/relationships/tags" Target="../tags/tag107.xml"/><Relationship Id="rId31" Type="http://schemas.openxmlformats.org/officeDocument/2006/relationships/tags" Target="../tags/tag106.xml"/><Relationship Id="rId30" Type="http://schemas.openxmlformats.org/officeDocument/2006/relationships/tags" Target="../tags/tag105.xml"/><Relationship Id="rId3" Type="http://schemas.openxmlformats.org/officeDocument/2006/relationships/tags" Target="../tags/tag78.xml"/><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tags" Target="../tags/tag102.xml"/><Relationship Id="rId26" Type="http://schemas.openxmlformats.org/officeDocument/2006/relationships/tags" Target="../tags/tag101.xml"/><Relationship Id="rId25" Type="http://schemas.openxmlformats.org/officeDocument/2006/relationships/tags" Target="../tags/tag100.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9" Type="http://schemas.openxmlformats.org/officeDocument/2006/relationships/notesSlide" Target="../notesSlides/notesSlide8.xml"/><Relationship Id="rId38" Type="http://schemas.openxmlformats.org/officeDocument/2006/relationships/slideLayout" Target="../slideLayouts/slideLayout2.xml"/><Relationship Id="rId37" Type="http://schemas.openxmlformats.org/officeDocument/2006/relationships/tags" Target="../tags/tag149.xml"/><Relationship Id="rId36" Type="http://schemas.openxmlformats.org/officeDocument/2006/relationships/tags" Target="../tags/tag148.xml"/><Relationship Id="rId35" Type="http://schemas.openxmlformats.org/officeDocument/2006/relationships/tags" Target="../tags/tag147.xml"/><Relationship Id="rId34" Type="http://schemas.openxmlformats.org/officeDocument/2006/relationships/tags" Target="../tags/tag146.xml"/><Relationship Id="rId33" Type="http://schemas.openxmlformats.org/officeDocument/2006/relationships/tags" Target="../tags/tag145.xml"/><Relationship Id="rId32" Type="http://schemas.openxmlformats.org/officeDocument/2006/relationships/tags" Target="../tags/tag144.xml"/><Relationship Id="rId31" Type="http://schemas.openxmlformats.org/officeDocument/2006/relationships/tags" Target="../tags/tag143.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tags" Target="../tags/tag114.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tags" Target="../tags/tag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6350" y="4380865"/>
            <a:ext cx="9137650" cy="227203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en-US" altLang="zh-CN" sz="2400" kern="0" noProof="0" dirty="0" smtClean="0">
                <a:ln>
                  <a:noFill/>
                </a:ln>
                <a:effectLst/>
                <a:uLnTx/>
                <a:uFillTx/>
                <a:sym typeface="+mn-ea"/>
              </a:rPr>
              <a:t>2025-09-24</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sp>
        <p:nvSpPr>
          <p:cNvPr id="3" name="矩形 2"/>
          <p:cNvSpPr/>
          <p:nvPr/>
        </p:nvSpPr>
        <p:spPr>
          <a:xfrm>
            <a:off x="6350" y="212026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应用于封闭减速器内部的无线能量</a:t>
            </a:r>
            <a:endParaRPr lang="zh-CN" altLang="en-US" sz="4400" b="1" dirty="0">
              <a:latin typeface="微软雅黑" panose="020B0503020204020204" charset="-122"/>
              <a:ea typeface="微软雅黑" panose="020B0503020204020204" charset="-122"/>
              <a:sym typeface="+mn-ea"/>
            </a:endParaRPr>
          </a:p>
          <a:p>
            <a:pPr lvl="0" algn="ctr">
              <a:buClrTx/>
              <a:buSzTx/>
              <a:buFontTx/>
            </a:pPr>
            <a:r>
              <a:rPr lang="zh-CN" altLang="en-US" sz="4400" b="1" dirty="0">
                <a:latin typeface="微软雅黑" panose="020B0503020204020204" charset="-122"/>
                <a:ea typeface="微软雅黑" panose="020B0503020204020204" charset="-122"/>
                <a:sym typeface="+mn-ea"/>
              </a:rPr>
              <a:t>与数据</a:t>
            </a:r>
            <a:r>
              <a:rPr lang="zh-CN" altLang="en-US" sz="4400" b="1" dirty="0">
                <a:latin typeface="微软雅黑" panose="020B0503020204020204" charset="-122"/>
                <a:ea typeface="微软雅黑" panose="020B0503020204020204" charset="-122"/>
                <a:sym typeface="+mn-ea"/>
              </a:rPr>
              <a:t>传输系统研究</a:t>
            </a:r>
            <a:endParaRPr lang="zh-CN" altLang="en-US" sz="4400" b="1" dirty="0">
              <a:latin typeface="微软雅黑" panose="020B0503020204020204" charset="-122"/>
              <a:ea typeface="微软雅黑" panose="020B0503020204020204" charset="-122"/>
              <a:sym typeface="+mn-ea"/>
            </a:endParaRPr>
          </a:p>
        </p:txBody>
      </p:sp>
      <p:pic>
        <p:nvPicPr>
          <p:cNvPr id="2" name="图片 1" descr="23-1"/>
          <p:cNvPicPr>
            <a:picLocks noChangeAspect="1"/>
          </p:cNvPicPr>
          <p:nvPr/>
        </p:nvPicPr>
        <p:blipFill>
          <a:blip r:embed="rId1" cstate="screen"/>
          <a:stretch>
            <a:fillRect/>
          </a:stretch>
        </p:blipFill>
        <p:spPr>
          <a:xfrm>
            <a:off x="6350" y="158115"/>
            <a:ext cx="3893185" cy="134556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低功耗超声</a:t>
            </a:r>
            <a:r>
              <a:rPr lang="en-US" altLang="zh-CN" sz="2000" b="1">
                <a:sym typeface="+mn-ea"/>
              </a:rPr>
              <a:t>-</a:t>
            </a:r>
            <a:r>
              <a:rPr lang="zh-CN" altLang="en-US" sz="2000" b="1">
                <a:sym typeface="+mn-ea"/>
              </a:rPr>
              <a:t>射频中继数据传输系统</a:t>
            </a:r>
            <a:r>
              <a:rPr lang="zh-CN" altLang="en-US" sz="2000" b="1">
                <a:sym typeface="+mn-ea"/>
              </a:rPr>
              <a:t>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sp>
        <p:nvSpPr>
          <p:cNvPr id="9" name="文本框 8"/>
          <p:cNvSpPr txBox="1"/>
          <p:nvPr/>
        </p:nvSpPr>
        <p:spPr>
          <a:xfrm>
            <a:off x="2189480" y="532384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超声数据发送电路（波形</a:t>
            </a:r>
            <a:r>
              <a:rPr lang="zh-CN" altLang="en-US" sz="1600" b="1"/>
              <a:t>生成）原理图</a:t>
            </a:r>
            <a:endParaRPr lang="zh-CN" altLang="en-US" sz="1600" b="1"/>
          </a:p>
        </p:txBody>
      </p:sp>
      <p:pic>
        <p:nvPicPr>
          <p:cNvPr id="5" name="图片 4"/>
          <p:cNvPicPr>
            <a:picLocks noChangeAspect="1"/>
          </p:cNvPicPr>
          <p:nvPr/>
        </p:nvPicPr>
        <p:blipFill>
          <a:blip r:embed="rId1"/>
          <a:stretch>
            <a:fillRect/>
          </a:stretch>
        </p:blipFill>
        <p:spPr>
          <a:xfrm>
            <a:off x="896620" y="1691005"/>
            <a:ext cx="7614920" cy="33032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pic>
        <p:nvPicPr>
          <p:cNvPr id="14" name="图片 13"/>
          <p:cNvPicPr>
            <a:picLocks noChangeAspect="1"/>
          </p:cNvPicPr>
          <p:nvPr/>
        </p:nvPicPr>
        <p:blipFill>
          <a:blip r:embed="rId1"/>
          <a:stretch>
            <a:fillRect/>
          </a:stretch>
        </p:blipFill>
        <p:spPr>
          <a:xfrm>
            <a:off x="1069975" y="1664970"/>
            <a:ext cx="7143750" cy="2809875"/>
          </a:xfrm>
          <a:prstGeom prst="rect">
            <a:avLst/>
          </a:prstGeom>
        </p:spPr>
      </p:pic>
      <p:sp>
        <p:nvSpPr>
          <p:cNvPr id="15" name="文本框 14"/>
          <p:cNvSpPr txBox="1"/>
          <p:nvPr/>
        </p:nvSpPr>
        <p:spPr>
          <a:xfrm>
            <a:off x="2368550" y="488950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超声数据调制电路原理图</a:t>
            </a:r>
            <a:endParaRPr lang="zh-CN" altLang="en-US" sz="16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sp>
        <p:nvSpPr>
          <p:cNvPr id="9" name="文本框 8"/>
          <p:cNvSpPr txBox="1"/>
          <p:nvPr/>
        </p:nvSpPr>
        <p:spPr>
          <a:xfrm>
            <a:off x="2368550" y="576580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超声数据调制电路（</a:t>
            </a:r>
            <a:r>
              <a:rPr lang="zh-CN" altLang="en-US" sz="1600" b="1"/>
              <a:t>中继）原理图</a:t>
            </a:r>
            <a:endParaRPr lang="zh-CN" altLang="en-US" sz="1600" b="1"/>
          </a:p>
        </p:txBody>
      </p:sp>
      <p:pic>
        <p:nvPicPr>
          <p:cNvPr id="6" name="图片 5" descr="SCH_Schematic4_2-信号调制_2025-06-07"/>
          <p:cNvPicPr>
            <a:picLocks noChangeAspect="1"/>
          </p:cNvPicPr>
          <p:nvPr/>
        </p:nvPicPr>
        <p:blipFill>
          <a:blip r:embed="rId1"/>
          <a:srcRect l="23309" t="13529" r="28392" b="68185"/>
          <a:stretch>
            <a:fillRect/>
          </a:stretch>
        </p:blipFill>
        <p:spPr>
          <a:xfrm>
            <a:off x="1786255" y="1543050"/>
            <a:ext cx="5288280" cy="1422400"/>
          </a:xfrm>
          <a:prstGeom prst="rect">
            <a:avLst/>
          </a:prstGeom>
        </p:spPr>
      </p:pic>
      <p:pic>
        <p:nvPicPr>
          <p:cNvPr id="10" name="图片 9"/>
          <p:cNvPicPr>
            <a:picLocks noChangeAspect="1"/>
          </p:cNvPicPr>
          <p:nvPr/>
        </p:nvPicPr>
        <p:blipFill>
          <a:blip r:embed="rId2"/>
          <a:srcRect l="19432" t="39940" r="6328" b="26913"/>
          <a:stretch>
            <a:fillRect/>
          </a:stretch>
        </p:blipFill>
        <p:spPr>
          <a:xfrm>
            <a:off x="1455420" y="3547745"/>
            <a:ext cx="6233795" cy="1977390"/>
          </a:xfrm>
          <a:prstGeom prst="rect">
            <a:avLst/>
          </a:prstGeom>
        </p:spPr>
      </p:pic>
      <p:sp>
        <p:nvSpPr>
          <p:cNvPr id="12" name="文本框 11"/>
          <p:cNvSpPr txBox="1"/>
          <p:nvPr/>
        </p:nvSpPr>
        <p:spPr>
          <a:xfrm>
            <a:off x="2277110" y="3194685"/>
            <a:ext cx="4123690" cy="337185"/>
          </a:xfrm>
          <a:prstGeom prst="rect">
            <a:avLst/>
          </a:prstGeom>
        </p:spPr>
        <p:txBody>
          <a:bodyPr wrap="square">
            <a:spAutoFit/>
          </a:bodyPr>
          <a:p>
            <a:pPr marL="0" indent="0" algn="ctr" defTabSz="266700">
              <a:spcBef>
                <a:spcPct val="0"/>
              </a:spcBef>
              <a:spcAft>
                <a:spcPct val="0"/>
              </a:spcAft>
            </a:pPr>
            <a:r>
              <a:rPr lang="zh-CN" altLang="en-US" sz="1600" b="1"/>
              <a:t>载波生成电路（</a:t>
            </a:r>
            <a:r>
              <a:rPr lang="zh-CN" altLang="en-US" sz="1600" b="1"/>
              <a:t>中继）原理图</a:t>
            </a:r>
            <a:endParaRPr lang="zh-CN" altLang="en-US" sz="16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pic>
        <p:nvPicPr>
          <p:cNvPr id="5" name="图片 4"/>
          <p:cNvPicPr>
            <a:picLocks noChangeAspect="1"/>
          </p:cNvPicPr>
          <p:nvPr/>
        </p:nvPicPr>
        <p:blipFill>
          <a:blip r:embed="rId1"/>
          <a:stretch>
            <a:fillRect/>
          </a:stretch>
        </p:blipFill>
        <p:spPr>
          <a:xfrm>
            <a:off x="845185" y="1832610"/>
            <a:ext cx="7452995" cy="2657475"/>
          </a:xfrm>
          <a:prstGeom prst="rect">
            <a:avLst/>
          </a:prstGeom>
        </p:spPr>
      </p:pic>
      <p:sp>
        <p:nvSpPr>
          <p:cNvPr id="7" name="文本框 6"/>
          <p:cNvSpPr txBox="1"/>
          <p:nvPr/>
        </p:nvSpPr>
        <p:spPr>
          <a:xfrm>
            <a:off x="2368550" y="490474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a:t>
            </a:r>
            <a:r>
              <a:rPr lang="zh-CN" altLang="en-US" sz="1600" b="1"/>
              <a:t>解调电路原理图</a:t>
            </a:r>
            <a:endParaRPr lang="zh-CN" altLang="en-US" sz="16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06730"/>
            <a:ext cx="9230360"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7" name="文本框 6"/>
          <p:cNvSpPr txBox="1"/>
          <p:nvPr/>
        </p:nvSpPr>
        <p:spPr>
          <a:xfrm>
            <a:off x="54610" y="880745"/>
            <a:ext cx="639127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zh-CN" altLang="en-US" b="1">
                <a:sym typeface="+mn-ea"/>
              </a:rPr>
              <a:t>3）射频无线数据传输程序设计</a:t>
            </a:r>
            <a:endParaRPr lang="zh-CN" altLang="en-US" b="1">
              <a:sym typeface="+mn-ea"/>
            </a:endParaRPr>
          </a:p>
        </p:txBody>
      </p:sp>
      <p:graphicFrame>
        <p:nvGraphicFramePr>
          <p:cNvPr id="5" name="对象 -2147482531"/>
          <p:cNvGraphicFramePr/>
          <p:nvPr/>
        </p:nvGraphicFramePr>
        <p:xfrm>
          <a:off x="450533" y="1143000"/>
          <a:ext cx="3973195" cy="5232400"/>
        </p:xfrm>
        <a:graphic>
          <a:graphicData uri="http://schemas.openxmlformats.org/presentationml/2006/ole">
            <mc:AlternateContent xmlns:mc="http://schemas.openxmlformats.org/markup-compatibility/2006">
              <mc:Choice xmlns:v="urn:schemas-microsoft-com:vml" Requires="v">
                <p:oleObj spid="_x0000_s3076" name="" r:id="rId1" imgW="4636135" imgH="5306060" progId="Visio.Drawing.15">
                  <p:embed/>
                </p:oleObj>
              </mc:Choice>
              <mc:Fallback>
                <p:oleObj name="" r:id="rId1" imgW="4636135" imgH="5306060" progId="Visio.Drawing.15">
                  <p:embed/>
                  <p:pic>
                    <p:nvPicPr>
                      <p:cNvPr id="0" name="图片 3075"/>
                      <p:cNvPicPr/>
                      <p:nvPr/>
                    </p:nvPicPr>
                    <p:blipFill>
                      <a:blip r:embed="rId2"/>
                      <a:stretch>
                        <a:fillRect/>
                      </a:stretch>
                    </p:blipFill>
                    <p:spPr>
                      <a:xfrm>
                        <a:off x="450533" y="1143000"/>
                        <a:ext cx="3973195" cy="5232400"/>
                      </a:xfrm>
                      <a:prstGeom prst="rect">
                        <a:avLst/>
                      </a:prstGeom>
                      <a:noFill/>
                      <a:ln w="38100">
                        <a:noFill/>
                        <a:miter/>
                      </a:ln>
                    </p:spPr>
                  </p:pic>
                </p:oleObj>
              </mc:Fallback>
            </mc:AlternateContent>
          </a:graphicData>
        </a:graphic>
      </p:graphicFrame>
      <p:graphicFrame>
        <p:nvGraphicFramePr>
          <p:cNvPr id="6" name="对象 -2147482530"/>
          <p:cNvGraphicFramePr/>
          <p:nvPr/>
        </p:nvGraphicFramePr>
        <p:xfrm>
          <a:off x="4226878" y="1809433"/>
          <a:ext cx="4572635" cy="3999865"/>
        </p:xfrm>
        <a:graphic>
          <a:graphicData uri="http://schemas.openxmlformats.org/presentationml/2006/ole">
            <mc:AlternateContent xmlns:mc="http://schemas.openxmlformats.org/markup-compatibility/2006">
              <mc:Choice xmlns:v="urn:schemas-microsoft-com:vml" Requires="v">
                <p:oleObj spid="_x0000_s8" name="" r:id="rId3" imgW="4700905" imgH="4095750" progId="Visio.Drawing.15">
                  <p:embed/>
                </p:oleObj>
              </mc:Choice>
              <mc:Fallback>
                <p:oleObj name="" r:id="rId3" imgW="4700905" imgH="4095750" progId="Visio.Drawing.15">
                  <p:embed/>
                  <p:pic>
                    <p:nvPicPr>
                      <p:cNvPr id="0" name="图片 4"/>
                      <p:cNvPicPr/>
                      <p:nvPr/>
                    </p:nvPicPr>
                    <p:blipFill>
                      <a:blip r:embed="rId4"/>
                      <a:stretch>
                        <a:fillRect/>
                      </a:stretch>
                    </p:blipFill>
                    <p:spPr>
                      <a:xfrm>
                        <a:off x="4226878" y="1809433"/>
                        <a:ext cx="4572635" cy="3999865"/>
                      </a:xfrm>
                      <a:prstGeom prst="rect">
                        <a:avLst/>
                      </a:prstGeom>
                      <a:noFill/>
                      <a:ln w="38100">
                        <a:noFill/>
                        <a:miter/>
                      </a:ln>
                    </p:spPr>
                  </p:pic>
                </p:oleObj>
              </mc:Fallback>
            </mc:AlternateContent>
          </a:graphicData>
        </a:graphic>
      </p:graphicFrame>
      <p:sp>
        <p:nvSpPr>
          <p:cNvPr id="9" name="文本框 8"/>
          <p:cNvSpPr txBox="1"/>
          <p:nvPr/>
        </p:nvSpPr>
        <p:spPr>
          <a:xfrm>
            <a:off x="471170" y="6156960"/>
            <a:ext cx="4100830" cy="337185"/>
          </a:xfrm>
          <a:prstGeom prst="rect">
            <a:avLst/>
          </a:prstGeom>
        </p:spPr>
        <p:txBody>
          <a:bodyPr wrap="square">
            <a:spAutoFit/>
          </a:bodyPr>
          <a:p>
            <a:pPr algn="ctr" defTabSz="266700">
              <a:spcBef>
                <a:spcPct val="0"/>
              </a:spcBef>
              <a:spcAft>
                <a:spcPct val="0"/>
              </a:spcAft>
            </a:pPr>
            <a:r>
              <a:rPr lang="zh-CN" altLang="en-US" sz="1600" b="1"/>
              <a:t>超声无线数据中继端程序流程图</a:t>
            </a:r>
            <a:endParaRPr lang="zh-CN" altLang="en-US" sz="1600" b="1">
              <a:solidFill>
                <a:srgbClr val="000000"/>
              </a:solidFill>
              <a:latin typeface="Times New Roman" panose="02020603050405020304"/>
              <a:ea typeface="黑体" panose="02010609060101010101" pitchFamily="49" charset="-122"/>
            </a:endParaRPr>
          </a:p>
        </p:txBody>
      </p:sp>
      <p:sp>
        <p:nvSpPr>
          <p:cNvPr id="10" name="文本框 9"/>
          <p:cNvSpPr txBox="1"/>
          <p:nvPr/>
        </p:nvSpPr>
        <p:spPr>
          <a:xfrm>
            <a:off x="4793615" y="6156960"/>
            <a:ext cx="3505200" cy="337185"/>
          </a:xfrm>
          <a:prstGeom prst="rect">
            <a:avLst/>
          </a:prstGeom>
        </p:spPr>
        <p:txBody>
          <a:bodyPr wrap="square">
            <a:spAutoFit/>
          </a:bodyPr>
          <a:p>
            <a:pPr marL="0" indent="0" algn="ctr" defTabSz="266700">
              <a:spcBef>
                <a:spcPct val="0"/>
              </a:spcBef>
              <a:spcAft>
                <a:spcPct val="0"/>
              </a:spcAft>
            </a:pPr>
            <a:r>
              <a:rPr lang="zh-CN" altLang="en-US" sz="1600" b="1"/>
              <a:t>无线数据发送端程序流程图</a:t>
            </a:r>
            <a:endParaRPr lang="zh-CN" altLang="en-US"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9525"/>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47625" y="573405"/>
            <a:ext cx="899858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2</a:t>
            </a:r>
            <a:r>
              <a:rPr lang="zh-CN" altLang="en-US" sz="2000" b="1">
                <a:sym typeface="+mn-ea"/>
              </a:rPr>
              <a:t>:超声过金属无线能量传输系统</a:t>
            </a:r>
            <a:endParaRPr lang="zh-CN" altLang="en-US" sz="2000" b="1">
              <a:sym typeface="+mn-ea"/>
            </a:endParaRPr>
          </a:p>
        </p:txBody>
      </p:sp>
      <p:sp>
        <p:nvSpPr>
          <p:cNvPr id="8" name="文本框 7"/>
          <p:cNvSpPr txBox="1"/>
          <p:nvPr/>
        </p:nvSpPr>
        <p:spPr>
          <a:xfrm>
            <a:off x="97790" y="1052195"/>
            <a:ext cx="7008495" cy="368300"/>
          </a:xfrm>
          <a:prstGeom prst="rect">
            <a:avLst/>
          </a:prstGeom>
          <a:noFill/>
        </p:spPr>
        <p:txBody>
          <a:bodyPr wrap="square" rtlCol="0">
            <a:spAutoFit/>
          </a:bodyPr>
          <a:p>
            <a:pPr marL="285750" indent="-285750">
              <a:buFont typeface="Wingdings" panose="05000000000000000000" charset="0"/>
              <a:buChar char="Ø"/>
            </a:pPr>
            <a:r>
              <a:rPr lang="zh-CN" altLang="en-US" b="1"/>
              <a:t>（</a:t>
            </a:r>
            <a:r>
              <a:rPr lang="en-US" altLang="zh-CN" b="1"/>
              <a:t>1</a:t>
            </a:r>
            <a:r>
              <a:rPr lang="zh-CN" altLang="en-US" b="1"/>
              <a:t>）超声通道搭建及超声</a:t>
            </a:r>
            <a:r>
              <a:rPr lang="zh-CN" altLang="en-US" b="1"/>
              <a:t>能量收集电路</a:t>
            </a:r>
            <a:r>
              <a:rPr lang="zh-CN" altLang="en-US" b="1"/>
              <a:t>设计</a:t>
            </a:r>
            <a:endParaRPr lang="zh-CN" altLang="en-US" b="1"/>
          </a:p>
        </p:txBody>
      </p:sp>
      <p:graphicFrame>
        <p:nvGraphicFramePr>
          <p:cNvPr id="5" name="Object 230"/>
          <p:cNvGraphicFramePr/>
          <p:nvPr/>
        </p:nvGraphicFramePr>
        <p:xfrm>
          <a:off x="433070" y="1282065"/>
          <a:ext cx="3192145" cy="3302635"/>
        </p:xfrm>
        <a:graphic>
          <a:graphicData uri="http://schemas.openxmlformats.org/presentationml/2006/ole">
            <mc:AlternateContent xmlns:mc="http://schemas.openxmlformats.org/markup-compatibility/2006">
              <mc:Choice xmlns:v="urn:schemas-microsoft-com:vml" Requires="v">
                <p:oleObj spid="_x0000_s3076" name="" r:id="rId1" imgW="3001010" imgH="3509645" progId="Visio.Drawing.15">
                  <p:embed/>
                </p:oleObj>
              </mc:Choice>
              <mc:Fallback>
                <p:oleObj name="" r:id="rId1" imgW="3001010" imgH="3509645" progId="Visio.Drawing.15">
                  <p:embed/>
                  <p:pic>
                    <p:nvPicPr>
                      <p:cNvPr id="0" name="图片 3075"/>
                      <p:cNvPicPr/>
                      <p:nvPr/>
                    </p:nvPicPr>
                    <p:blipFill>
                      <a:blip r:embed="rId2"/>
                      <a:stretch>
                        <a:fillRect/>
                      </a:stretch>
                    </p:blipFill>
                    <p:spPr>
                      <a:xfrm>
                        <a:off x="433070" y="1282065"/>
                        <a:ext cx="3192145" cy="3302635"/>
                      </a:xfrm>
                      <a:prstGeom prst="rect">
                        <a:avLst/>
                      </a:prstGeom>
                      <a:noFill/>
                      <a:ln w="38100">
                        <a:noFill/>
                        <a:miter/>
                      </a:ln>
                    </p:spPr>
                  </p:pic>
                </p:oleObj>
              </mc:Fallback>
            </mc:AlternateContent>
          </a:graphicData>
        </a:graphic>
      </p:graphicFrame>
      <p:sp>
        <p:nvSpPr>
          <p:cNvPr id="9" name="文本框 8"/>
          <p:cNvSpPr txBox="1"/>
          <p:nvPr/>
        </p:nvSpPr>
        <p:spPr>
          <a:xfrm>
            <a:off x="404495" y="4749800"/>
            <a:ext cx="3289300" cy="1470025"/>
          </a:xfrm>
          <a:prstGeom prst="rect">
            <a:avLst/>
          </a:prstGeom>
          <a:noFill/>
        </p:spPr>
        <p:txBody>
          <a:bodyPr wrap="square" rtlCol="0" anchor="t">
            <a:noAutofit/>
          </a:bodyPr>
          <a:p>
            <a:pPr indent="457200"/>
            <a:r>
              <a:rPr lang="zh-CN" altLang="en-US">
                <a:sym typeface="+mn-ea"/>
              </a:rPr>
              <a:t>声电通道主要是使用环氧树脂胶将一对PZT4和</a:t>
            </a:r>
            <a:r>
              <a:rPr lang="en-US" altLang="zh-CN">
                <a:sym typeface="+mn-ea"/>
              </a:rPr>
              <a:t>PZT5</a:t>
            </a:r>
            <a:r>
              <a:rPr lang="zh-CN" altLang="en-US">
                <a:sym typeface="+mn-ea"/>
              </a:rPr>
              <a:t>圆形压电陶瓷在一定厚度的密闭金属</a:t>
            </a:r>
            <a:r>
              <a:rPr lang="zh-CN" altLang="en-US">
                <a:sym typeface="+mn-ea"/>
              </a:rPr>
              <a:t>容器两侧同轴对齐而构成</a:t>
            </a:r>
            <a:r>
              <a:rPr lang="zh-CN" altLang="en-US">
                <a:sym typeface="+mn-ea"/>
              </a:rPr>
              <a:t>的。</a:t>
            </a:r>
            <a:endParaRPr lang="zh-CN" altLang="en-US">
              <a:sym typeface="+mn-ea"/>
            </a:endParaRPr>
          </a:p>
        </p:txBody>
      </p:sp>
      <p:sp>
        <p:nvSpPr>
          <p:cNvPr id="10" name="文本框 9"/>
          <p:cNvSpPr txBox="1"/>
          <p:nvPr/>
        </p:nvSpPr>
        <p:spPr>
          <a:xfrm>
            <a:off x="433705" y="4013200"/>
            <a:ext cx="3190875" cy="337185"/>
          </a:xfrm>
          <a:prstGeom prst="rect">
            <a:avLst/>
          </a:prstGeom>
          <a:noFill/>
        </p:spPr>
        <p:txBody>
          <a:bodyPr wrap="square" rtlCol="0" anchor="t">
            <a:spAutoFit/>
          </a:bodyPr>
          <a:p>
            <a:pPr algn="ctr"/>
            <a:r>
              <a:rPr lang="zh-CN" altLang="en-US" sz="1600" b="1">
                <a:sym typeface="+mn-ea"/>
              </a:rPr>
              <a:t>超声声电通道</a:t>
            </a:r>
            <a:endParaRPr lang="zh-CN" altLang="en-US" sz="1600" b="1">
              <a:sym typeface="+mn-ea"/>
            </a:endParaRPr>
          </a:p>
        </p:txBody>
      </p:sp>
      <p:sp>
        <p:nvSpPr>
          <p:cNvPr id="7" name="文本框 6"/>
          <p:cNvSpPr txBox="1"/>
          <p:nvPr/>
        </p:nvSpPr>
        <p:spPr>
          <a:xfrm>
            <a:off x="3816985" y="4199890"/>
            <a:ext cx="5087620" cy="337185"/>
          </a:xfrm>
          <a:prstGeom prst="rect">
            <a:avLst/>
          </a:prstGeom>
        </p:spPr>
        <p:txBody>
          <a:bodyPr wrap="square">
            <a:spAutoFit/>
          </a:bodyPr>
          <a:p>
            <a:pPr algn="ctr" defTabSz="914400">
              <a:buClrTx/>
              <a:buSzTx/>
              <a:buFontTx/>
            </a:pPr>
            <a:r>
              <a:rPr lang="zh-CN" altLang="en-US" sz="1600" b="1"/>
              <a:t>超声能量收集电路原理图</a:t>
            </a:r>
            <a:endParaRPr lang="zh-CN" altLang="en-US" sz="1600" b="1"/>
          </a:p>
        </p:txBody>
      </p:sp>
      <p:sp>
        <p:nvSpPr>
          <p:cNvPr id="14" name="文本框 13"/>
          <p:cNvSpPr txBox="1"/>
          <p:nvPr/>
        </p:nvSpPr>
        <p:spPr>
          <a:xfrm>
            <a:off x="4534535" y="4749800"/>
            <a:ext cx="3498215" cy="1393825"/>
          </a:xfrm>
          <a:prstGeom prst="rect">
            <a:avLst/>
          </a:prstGeom>
          <a:noFill/>
        </p:spPr>
        <p:txBody>
          <a:bodyPr wrap="square" rtlCol="0" anchor="t">
            <a:noAutofit/>
          </a:bodyPr>
          <a:p>
            <a:pPr indent="457200"/>
            <a:r>
              <a:rPr lang="zh-CN" altLang="en-US">
                <a:sym typeface="+mn-ea"/>
              </a:rPr>
              <a:t>以</a:t>
            </a:r>
            <a:r>
              <a:rPr lang="en-US" altLang="zh-CN">
                <a:sym typeface="+mn-ea"/>
              </a:rPr>
              <a:t>BQ25570</a:t>
            </a:r>
            <a:r>
              <a:rPr lang="zh-CN" altLang="en-US">
                <a:sym typeface="+mn-ea"/>
              </a:rPr>
              <a:t>芯片为核心设计，采集外部微弱的电信号，理论上可采集最低</a:t>
            </a:r>
            <a:r>
              <a:rPr lang="en-US" altLang="zh-CN">
                <a:sym typeface="+mn-ea"/>
              </a:rPr>
              <a:t>100mV</a:t>
            </a:r>
            <a:r>
              <a:rPr lang="zh-CN" altLang="en-US">
                <a:sym typeface="+mn-ea"/>
              </a:rPr>
              <a:t>的电压信号为中继电路、无线数据</a:t>
            </a:r>
            <a:r>
              <a:rPr lang="zh-CN" altLang="en-US">
                <a:sym typeface="+mn-ea"/>
              </a:rPr>
              <a:t>发送提供稳定</a:t>
            </a:r>
            <a:r>
              <a:rPr lang="zh-CN" altLang="en-US">
                <a:sym typeface="+mn-ea"/>
              </a:rPr>
              <a:t>电源。</a:t>
            </a:r>
            <a:endParaRPr lang="zh-CN" altLang="en-US">
              <a:sym typeface="+mn-ea"/>
            </a:endParaRPr>
          </a:p>
        </p:txBody>
      </p:sp>
      <p:sp>
        <p:nvSpPr>
          <p:cNvPr id="110" name="矩形 109"/>
          <p:cNvSpPr/>
          <p:nvPr>
            <p:custDataLst>
              <p:tags r:id="rId3"/>
            </p:custDataLst>
          </p:nvPr>
        </p:nvSpPr>
        <p:spPr>
          <a:xfrm>
            <a:off x="405130" y="4692015"/>
            <a:ext cx="3288030" cy="129857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5" name="矩形 14"/>
          <p:cNvSpPr/>
          <p:nvPr>
            <p:custDataLst>
              <p:tags r:id="rId4"/>
            </p:custDataLst>
          </p:nvPr>
        </p:nvSpPr>
        <p:spPr>
          <a:xfrm>
            <a:off x="4533900" y="4692015"/>
            <a:ext cx="3498850" cy="166370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pic>
        <p:nvPicPr>
          <p:cNvPr id="11" name="图片 10" descr="SCH_Schematic1_2-电源管理_2025-06-07"/>
          <p:cNvPicPr>
            <a:picLocks noChangeAspect="1"/>
          </p:cNvPicPr>
          <p:nvPr/>
        </p:nvPicPr>
        <p:blipFill>
          <a:blip r:embed="rId5"/>
          <a:stretch>
            <a:fillRect/>
          </a:stretch>
        </p:blipFill>
        <p:spPr>
          <a:xfrm>
            <a:off x="4245610" y="1420495"/>
            <a:ext cx="3787140" cy="2689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58800"/>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a:t>
            </a:r>
            <a:r>
              <a:rPr lang="zh-CN" altLang="en-US" sz="2000" b="1">
                <a:solidFill>
                  <a:srgbClr val="FF0000"/>
                </a:solidFill>
                <a:sym typeface="+mn-ea"/>
              </a:rPr>
              <a:t>无线数据与</a:t>
            </a:r>
            <a:r>
              <a:rPr lang="zh-CN" altLang="en-US" sz="2000" b="1">
                <a:solidFill>
                  <a:srgbClr val="FF0000"/>
                </a:solidFill>
                <a:sym typeface="+mn-ea"/>
              </a:rPr>
              <a:t>能量传输</a:t>
            </a:r>
            <a:r>
              <a:rPr lang="zh-CN" altLang="en-US" sz="2000" b="1">
                <a:sym typeface="+mn-ea"/>
              </a:rPr>
              <a:t>系统性能测试及</a:t>
            </a:r>
            <a:r>
              <a:rPr lang="zh-CN" altLang="en-US" sz="2000" b="1">
                <a:sym typeface="+mn-ea"/>
              </a:rPr>
              <a:t>优化</a:t>
            </a:r>
            <a:endParaRPr lang="zh-CN" altLang="en-US" sz="2000" b="1">
              <a:sym typeface="+mn-ea"/>
            </a:endParaRPr>
          </a:p>
        </p:txBody>
      </p:sp>
      <p:sp>
        <p:nvSpPr>
          <p:cNvPr id="10" name="文本框 9"/>
          <p:cNvSpPr txBox="1"/>
          <p:nvPr/>
        </p:nvSpPr>
        <p:spPr>
          <a:xfrm>
            <a:off x="73660" y="1026795"/>
            <a:ext cx="846010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a:t>
            </a:r>
            <a:r>
              <a:rPr lang="zh-CN" altLang="en-US" b="1">
                <a:sym typeface="+mn-ea"/>
              </a:rPr>
              <a:t>基于超声</a:t>
            </a:r>
            <a:r>
              <a:rPr lang="en-US" altLang="zh-CN" b="1">
                <a:sym typeface="+mn-ea"/>
              </a:rPr>
              <a:t>-</a:t>
            </a:r>
            <a:r>
              <a:rPr lang="zh-CN" altLang="en-US" b="1">
                <a:sym typeface="+mn-ea"/>
              </a:rPr>
              <a:t>中继的无线能量与数据传输系统的</a:t>
            </a:r>
            <a:r>
              <a:rPr lang="zh-CN" altLang="en-US" b="1">
                <a:solidFill>
                  <a:srgbClr val="FF0000"/>
                </a:solidFill>
                <a:sym typeface="+mn-ea"/>
              </a:rPr>
              <a:t>电路实现</a:t>
            </a:r>
            <a:endParaRPr lang="zh-CN" altLang="en-US" b="1">
              <a:solidFill>
                <a:srgbClr val="FF0000"/>
              </a:solidFill>
              <a:sym typeface="+mn-ea"/>
            </a:endParaRPr>
          </a:p>
        </p:txBody>
      </p:sp>
      <p:pic>
        <p:nvPicPr>
          <p:cNvPr id="1667634975" name="图片 2"/>
          <p:cNvPicPr>
            <a:picLocks noChangeAspect="1"/>
          </p:cNvPicPr>
          <p:nvPr/>
        </p:nvPicPr>
        <p:blipFill>
          <a:blip r:embed="rId1"/>
          <a:stretch>
            <a:fillRect/>
          </a:stretch>
        </p:blipFill>
        <p:spPr>
          <a:xfrm>
            <a:off x="1438910" y="1464310"/>
            <a:ext cx="6266180" cy="5036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58800"/>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超声过金属无线能量与</a:t>
            </a:r>
            <a:r>
              <a:rPr lang="zh-CN" altLang="en-US" sz="2000" b="1">
                <a:sym typeface="+mn-ea"/>
              </a:rPr>
              <a:t>数据传输系统</a:t>
            </a:r>
            <a:r>
              <a:rPr lang="zh-CN" altLang="en-US" sz="2000" b="1">
                <a:sym typeface="+mn-ea"/>
              </a:rPr>
              <a:t>性能测试及</a:t>
            </a:r>
            <a:r>
              <a:rPr lang="zh-CN" altLang="en-US" sz="2000" b="1">
                <a:sym typeface="+mn-ea"/>
              </a:rPr>
              <a:t>优化</a:t>
            </a:r>
            <a:endParaRPr lang="zh-CN" altLang="en-US" sz="2000" b="1">
              <a:sym typeface="+mn-ea"/>
            </a:endParaRPr>
          </a:p>
        </p:txBody>
      </p:sp>
      <p:sp>
        <p:nvSpPr>
          <p:cNvPr id="10" name="文本框 9"/>
          <p:cNvSpPr txBox="1"/>
          <p:nvPr/>
        </p:nvSpPr>
        <p:spPr>
          <a:xfrm>
            <a:off x="73660" y="1026795"/>
            <a:ext cx="846010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a:t>
            </a:r>
            <a:r>
              <a:rPr lang="zh-CN" altLang="en-US" b="1">
                <a:sym typeface="+mn-ea"/>
              </a:rPr>
              <a:t>超声过金属无线能量传输性能测试</a:t>
            </a:r>
            <a:endParaRPr lang="zh-CN" altLang="en-US" b="1">
              <a:solidFill>
                <a:schemeClr val="tx1"/>
              </a:solidFill>
              <a:sym typeface="+mn-ea"/>
            </a:endParaRPr>
          </a:p>
        </p:txBody>
      </p:sp>
      <p:pic>
        <p:nvPicPr>
          <p:cNvPr id="458" name="drawingObject458"/>
          <p:cNvPicPr/>
          <p:nvPr/>
        </p:nvPicPr>
        <p:blipFill>
          <a:blip r:embed="rId1"/>
          <a:stretch>
            <a:fillRect/>
          </a:stretch>
        </p:blipFill>
        <p:spPr>
          <a:xfrm>
            <a:off x="419100" y="1765300"/>
            <a:ext cx="3733800" cy="2764790"/>
          </a:xfrm>
          <a:prstGeom prst="rect">
            <a:avLst/>
          </a:prstGeom>
          <a:noFill/>
        </p:spPr>
      </p:pic>
      <p:sp>
        <p:nvSpPr>
          <p:cNvPr id="5" name="文本框 4"/>
          <p:cNvSpPr txBox="1"/>
          <p:nvPr/>
        </p:nvSpPr>
        <p:spPr>
          <a:xfrm>
            <a:off x="860425" y="4708525"/>
            <a:ext cx="2851785" cy="337185"/>
          </a:xfrm>
          <a:prstGeom prst="rect">
            <a:avLst/>
          </a:prstGeom>
        </p:spPr>
        <p:txBody>
          <a:bodyPr wrap="square">
            <a:spAutoFit/>
          </a:bodyPr>
          <a:p>
            <a:pPr marL="0" indent="266700" algn="just" defTabSz="266700">
              <a:spcBef>
                <a:spcPct val="0"/>
              </a:spcBef>
              <a:spcAft>
                <a:spcPct val="0"/>
              </a:spcAft>
            </a:pPr>
            <a:r>
              <a:rPr lang="zh-CN" altLang="en-US" sz="1600" b="1"/>
              <a:t>收发换能器两端电压波形</a:t>
            </a:r>
            <a:endParaRPr lang="zh-CN" altLang="en-US" sz="1600" b="1">
              <a:latin typeface="Times New Roman" panose="02020603050405020304"/>
              <a:ea typeface="宋体" panose="02010600030101010101" pitchFamily="2" charset="-122"/>
            </a:endParaRPr>
          </a:p>
        </p:txBody>
      </p:sp>
      <p:pic>
        <p:nvPicPr>
          <p:cNvPr id="7" name="图片 6" descr="一二次侧功率"/>
          <p:cNvPicPr>
            <a:picLocks noChangeAspect="1"/>
          </p:cNvPicPr>
          <p:nvPr/>
        </p:nvPicPr>
        <p:blipFill>
          <a:blip r:embed="rId2"/>
          <a:srcRect l="6211" t="9557" r="5014" b="5286"/>
          <a:stretch>
            <a:fillRect/>
          </a:stretch>
        </p:blipFill>
        <p:spPr>
          <a:xfrm>
            <a:off x="4318635" y="1739900"/>
            <a:ext cx="4215130" cy="2848610"/>
          </a:xfrm>
          <a:prstGeom prst="rect">
            <a:avLst/>
          </a:prstGeom>
        </p:spPr>
      </p:pic>
      <p:sp>
        <p:nvSpPr>
          <p:cNvPr id="8" name="文本框 7"/>
          <p:cNvSpPr txBox="1"/>
          <p:nvPr/>
        </p:nvSpPr>
        <p:spPr>
          <a:xfrm>
            <a:off x="5367020" y="4708525"/>
            <a:ext cx="2118995" cy="337185"/>
          </a:xfrm>
          <a:prstGeom prst="rect">
            <a:avLst/>
          </a:prstGeom>
        </p:spPr>
        <p:txBody>
          <a:bodyPr wrap="square">
            <a:spAutoFit/>
          </a:bodyPr>
          <a:p>
            <a:pPr marL="0" indent="266700" algn="just" defTabSz="266700">
              <a:spcBef>
                <a:spcPct val="0"/>
              </a:spcBef>
              <a:spcAft>
                <a:spcPct val="0"/>
              </a:spcAft>
            </a:pPr>
            <a:r>
              <a:rPr lang="zh-CN" altLang="en-US" sz="1600" b="1"/>
              <a:t>一二次侧功率</a:t>
            </a:r>
            <a:r>
              <a:rPr lang="zh-CN" altLang="en-US" sz="1600" b="1"/>
              <a:t>测试</a:t>
            </a:r>
            <a:endParaRPr lang="zh-CN" altLang="en-US" sz="16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49593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超声过金属无线能量与数据传输系统性能测试及优化</a:t>
            </a:r>
            <a:endParaRPr lang="zh-CN" altLang="en-US" sz="2000" b="1">
              <a:sym typeface="+mn-ea"/>
            </a:endParaRPr>
          </a:p>
        </p:txBody>
      </p:sp>
      <p:sp>
        <p:nvSpPr>
          <p:cNvPr id="10" name="文本框 9"/>
          <p:cNvSpPr txBox="1"/>
          <p:nvPr/>
        </p:nvSpPr>
        <p:spPr>
          <a:xfrm>
            <a:off x="73660" y="883920"/>
            <a:ext cx="547179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a:t>
            </a:r>
            <a:r>
              <a:rPr lang="zh-CN" altLang="en-US" b="1">
                <a:sym typeface="+mn-ea"/>
              </a:rPr>
              <a:t>低功耗超声</a:t>
            </a:r>
            <a:r>
              <a:rPr lang="en-US" altLang="zh-CN" b="1">
                <a:sym typeface="+mn-ea"/>
              </a:rPr>
              <a:t>-</a:t>
            </a:r>
            <a:r>
              <a:rPr lang="zh-CN" altLang="en-US" b="1">
                <a:sym typeface="+mn-ea"/>
              </a:rPr>
              <a:t>射频中继数据传输性能测试</a:t>
            </a:r>
            <a:endParaRPr lang="zh-CN" altLang="en-US" b="1">
              <a:sym typeface="+mn-ea"/>
            </a:endParaRPr>
          </a:p>
        </p:txBody>
      </p:sp>
      <p:pic>
        <p:nvPicPr>
          <p:cNvPr id="27" name="图片 27" descr="7a74b63b846d4e2ba3d0dd6b8177068"/>
          <p:cNvPicPr>
            <a:picLocks noChangeAspect="1"/>
          </p:cNvPicPr>
          <p:nvPr>
            <p:custDataLst>
              <p:tags r:id="rId1"/>
            </p:custDataLst>
          </p:nvPr>
        </p:nvPicPr>
        <p:blipFill>
          <a:blip r:embed="rId2"/>
          <a:srcRect r="14633"/>
          <a:stretch>
            <a:fillRect/>
          </a:stretch>
        </p:blipFill>
        <p:spPr>
          <a:xfrm>
            <a:off x="785495" y="1393825"/>
            <a:ext cx="2227580" cy="1529715"/>
          </a:xfrm>
          <a:prstGeom prst="rect">
            <a:avLst/>
          </a:prstGeom>
        </p:spPr>
      </p:pic>
      <p:pic>
        <p:nvPicPr>
          <p:cNvPr id="38" name="图片 38" descr="2ed7a57d220ddc0f91c9adf9a0a265b"/>
          <p:cNvPicPr>
            <a:picLocks noChangeAspect="1"/>
          </p:cNvPicPr>
          <p:nvPr>
            <p:custDataLst>
              <p:tags r:id="rId3"/>
            </p:custDataLst>
          </p:nvPr>
        </p:nvPicPr>
        <p:blipFill>
          <a:blip r:embed="rId4"/>
          <a:srcRect r="14699"/>
          <a:stretch>
            <a:fillRect/>
          </a:stretch>
        </p:blipFill>
        <p:spPr>
          <a:xfrm>
            <a:off x="3418205" y="1393190"/>
            <a:ext cx="2227580" cy="1530350"/>
          </a:xfrm>
          <a:prstGeom prst="rect">
            <a:avLst/>
          </a:prstGeom>
        </p:spPr>
      </p:pic>
      <p:pic>
        <p:nvPicPr>
          <p:cNvPr id="41" name="图片 41" descr="8246199705f843a76ee63fe3e949b6e"/>
          <p:cNvPicPr>
            <a:picLocks noChangeAspect="1"/>
          </p:cNvPicPr>
          <p:nvPr>
            <p:custDataLst>
              <p:tags r:id="rId5"/>
            </p:custDataLst>
          </p:nvPr>
        </p:nvPicPr>
        <p:blipFill>
          <a:blip r:embed="rId6"/>
          <a:srcRect r="14699"/>
          <a:stretch>
            <a:fillRect/>
          </a:stretch>
        </p:blipFill>
        <p:spPr>
          <a:xfrm>
            <a:off x="6027420" y="1393825"/>
            <a:ext cx="2227580" cy="1530350"/>
          </a:xfrm>
          <a:prstGeom prst="rect">
            <a:avLst/>
          </a:prstGeom>
        </p:spPr>
      </p:pic>
      <p:pic>
        <p:nvPicPr>
          <p:cNvPr id="39" name="图片 103"/>
          <p:cNvPicPr>
            <a:picLocks noChangeAspect="1"/>
          </p:cNvPicPr>
          <p:nvPr/>
        </p:nvPicPr>
        <p:blipFill>
          <a:blip r:embed="rId7"/>
          <a:stretch>
            <a:fillRect/>
          </a:stretch>
        </p:blipFill>
        <p:spPr>
          <a:xfrm>
            <a:off x="379095" y="3399155"/>
            <a:ext cx="3165475" cy="2493645"/>
          </a:xfrm>
          <a:prstGeom prst="rect">
            <a:avLst/>
          </a:prstGeom>
          <a:noFill/>
          <a:ln>
            <a:noFill/>
          </a:ln>
        </p:spPr>
      </p:pic>
      <p:sp>
        <p:nvSpPr>
          <p:cNvPr id="16" name="文本框 15"/>
          <p:cNvSpPr txBox="1"/>
          <p:nvPr/>
        </p:nvSpPr>
        <p:spPr>
          <a:xfrm>
            <a:off x="3993515" y="5958205"/>
            <a:ext cx="4790440" cy="337185"/>
          </a:xfrm>
          <a:prstGeom prst="rect">
            <a:avLst/>
          </a:prstGeom>
        </p:spPr>
        <p:txBody>
          <a:bodyPr wrap="square">
            <a:spAutoFit/>
          </a:bodyPr>
          <a:p>
            <a:pPr marL="0" indent="0" algn="ctr" defTabSz="266700">
              <a:spcBef>
                <a:spcPct val="0"/>
              </a:spcBef>
              <a:spcAft>
                <a:spcPct val="0"/>
              </a:spcAft>
            </a:pPr>
            <a:r>
              <a:rPr lang="zh-CN" altLang="en-US" sz="1600" b="1"/>
              <a:t>超声-中继系统误比特率测试结果</a:t>
            </a:r>
            <a:endParaRPr lang="zh-CN" altLang="en-US" sz="1600" b="1"/>
          </a:p>
        </p:txBody>
      </p:sp>
      <p:graphicFrame>
        <p:nvGraphicFramePr>
          <p:cNvPr id="20" name="表格 19"/>
          <p:cNvGraphicFramePr/>
          <p:nvPr/>
        </p:nvGraphicFramePr>
        <p:xfrm>
          <a:off x="3898265" y="3792220"/>
          <a:ext cx="4861560" cy="1939290"/>
        </p:xfrm>
        <a:graphic>
          <a:graphicData uri="http://schemas.openxmlformats.org/drawingml/2006/table">
            <a:tbl>
              <a:tblPr firstRow="1" bandRow="1">
                <a:tableStyleId>{5C22544A-7EE6-4342-B048-85BDC9FD1C3A}</a:tableStyleId>
              </a:tblPr>
              <a:tblGrid>
                <a:gridCol w="1215390"/>
                <a:gridCol w="1215390"/>
                <a:gridCol w="1215390"/>
                <a:gridCol w="1215390"/>
              </a:tblGrid>
              <a:tr h="594360">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平均数据传输速率(kbps)</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发送字节数</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接收正确字节数</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误比特率</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7.13</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15.47</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18.35</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bl>
          </a:graphicData>
        </a:graphic>
      </p:graphicFrame>
      <p:sp>
        <p:nvSpPr>
          <p:cNvPr id="22" name="文本框 21"/>
          <p:cNvSpPr txBox="1"/>
          <p:nvPr/>
        </p:nvSpPr>
        <p:spPr>
          <a:xfrm>
            <a:off x="379730" y="5958205"/>
            <a:ext cx="3162300" cy="337185"/>
          </a:xfrm>
          <a:prstGeom prst="rect">
            <a:avLst/>
          </a:prstGeom>
        </p:spPr>
        <p:txBody>
          <a:bodyPr wrap="square">
            <a:spAutoFit/>
          </a:bodyPr>
          <a:p>
            <a:pPr marL="0" indent="0" algn="ctr" defTabSz="266700">
              <a:spcBef>
                <a:spcPct val="0"/>
              </a:spcBef>
              <a:spcAft>
                <a:spcPct val="0"/>
              </a:spcAft>
            </a:pPr>
            <a:r>
              <a:rPr lang="zh-CN" altLang="en-US" sz="1600" b="1"/>
              <a:t>串口助手测试数据界面</a:t>
            </a:r>
            <a:endParaRPr lang="zh-CN" altLang="en-US" sz="1600" b="1">
              <a:latin typeface="宋体" panose="02010600030101010101" pitchFamily="2" charset="-122"/>
              <a:ea typeface="宋体" panose="02010600030101010101" pitchFamily="2" charset="-122"/>
            </a:endParaRPr>
          </a:p>
        </p:txBody>
      </p:sp>
      <p:sp>
        <p:nvSpPr>
          <p:cNvPr id="1051" name="矩形 1050"/>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超声数据传输系统</a:t>
            </a:r>
            <a:r>
              <a:rPr lang="zh-CN" altLang="en-US" sz="2000" b="1" dirty="0">
                <a:latin typeface="微软雅黑" panose="020B0503020204020204" charset="-122"/>
                <a:ea typeface="微软雅黑" panose="020B0503020204020204" charset="-122"/>
                <a:sym typeface="+mn-ea"/>
              </a:rPr>
              <a:t>实现最大传输速率为18.35kbps</a:t>
            </a:r>
            <a:r>
              <a:rPr lang="zh-CN" altLang="en-US" sz="2000" b="1" dirty="0">
                <a:latin typeface="微软雅黑" panose="020B0503020204020204" charset="-122"/>
                <a:ea typeface="微软雅黑" panose="020B0503020204020204" charset="-122"/>
                <a:sym typeface="+mn-ea"/>
              </a:rPr>
              <a:t>无误码传输</a:t>
            </a:r>
            <a:endParaRPr lang="zh-CN" altLang="en-US" sz="2000" b="1" dirty="0">
              <a:latin typeface="微软雅黑" panose="020B0503020204020204" charset="-122"/>
              <a:ea typeface="微软雅黑" panose="020B0503020204020204" charset="-122"/>
              <a:sym typeface="+mn-ea"/>
            </a:endParaRPr>
          </a:p>
        </p:txBody>
      </p:sp>
      <p:sp>
        <p:nvSpPr>
          <p:cNvPr id="6" name="文本框 5"/>
          <p:cNvSpPr txBox="1"/>
          <p:nvPr>
            <p:custDataLst>
              <p:tags r:id="rId8"/>
            </p:custDataLst>
          </p:nvPr>
        </p:nvSpPr>
        <p:spPr>
          <a:xfrm>
            <a:off x="791210" y="2923540"/>
            <a:ext cx="2245995" cy="337185"/>
          </a:xfrm>
          <a:prstGeom prst="rect">
            <a:avLst/>
          </a:prstGeom>
        </p:spPr>
        <p:txBody>
          <a:bodyPr wrap="square">
            <a:spAutoFit/>
          </a:bodyPr>
          <a:p>
            <a:pPr marL="0" indent="0" algn="ctr" defTabSz="266700">
              <a:spcBef>
                <a:spcPct val="0"/>
              </a:spcBef>
              <a:spcAft>
                <a:spcPct val="0"/>
              </a:spcAft>
            </a:pPr>
            <a:r>
              <a:rPr lang="zh-CN" altLang="en-US" sz="1600" b="1"/>
              <a:t>测试数据波形图</a:t>
            </a:r>
            <a:endParaRPr lang="zh-CN" altLang="en-US" sz="1600" b="1">
              <a:latin typeface="宋体" panose="02010600030101010101" pitchFamily="2" charset="-122"/>
              <a:ea typeface="宋体" panose="02010600030101010101" pitchFamily="2" charset="-122"/>
            </a:endParaRPr>
          </a:p>
        </p:txBody>
      </p:sp>
      <p:sp>
        <p:nvSpPr>
          <p:cNvPr id="7" name="文本框 6"/>
          <p:cNvSpPr txBox="1"/>
          <p:nvPr>
            <p:custDataLst>
              <p:tags r:id="rId9"/>
            </p:custDataLst>
          </p:nvPr>
        </p:nvSpPr>
        <p:spPr>
          <a:xfrm>
            <a:off x="3423285" y="2923540"/>
            <a:ext cx="2220595" cy="337185"/>
          </a:xfrm>
          <a:prstGeom prst="rect">
            <a:avLst/>
          </a:prstGeom>
        </p:spPr>
        <p:txBody>
          <a:bodyPr wrap="square">
            <a:spAutoFit/>
          </a:bodyPr>
          <a:p>
            <a:pPr marL="0" indent="0" algn="ctr" defTabSz="266700">
              <a:spcBef>
                <a:spcPct val="0"/>
              </a:spcBef>
              <a:spcAft>
                <a:spcPct val="0"/>
              </a:spcAft>
            </a:pPr>
            <a:r>
              <a:rPr lang="zh-CN" altLang="en-US" sz="1600" b="1"/>
              <a:t>调制后数据的波形图</a:t>
            </a:r>
            <a:endParaRPr lang="zh-CN" altLang="en-US" sz="1600" b="1">
              <a:latin typeface="宋体" panose="02010600030101010101" pitchFamily="2" charset="-122"/>
              <a:ea typeface="宋体" panose="02010600030101010101" pitchFamily="2" charset="-122"/>
            </a:endParaRPr>
          </a:p>
        </p:txBody>
      </p:sp>
      <p:sp>
        <p:nvSpPr>
          <p:cNvPr id="8" name="文本框 7"/>
          <p:cNvSpPr txBox="1"/>
          <p:nvPr>
            <p:custDataLst>
              <p:tags r:id="rId10"/>
            </p:custDataLst>
          </p:nvPr>
        </p:nvSpPr>
        <p:spPr>
          <a:xfrm>
            <a:off x="6027420" y="2923540"/>
            <a:ext cx="2226945" cy="337185"/>
          </a:xfrm>
          <a:prstGeom prst="rect">
            <a:avLst/>
          </a:prstGeom>
        </p:spPr>
        <p:txBody>
          <a:bodyPr wrap="square">
            <a:spAutoFit/>
          </a:bodyPr>
          <a:p>
            <a:pPr marL="0" indent="0" algn="ctr" defTabSz="266700">
              <a:spcBef>
                <a:spcPct val="0"/>
              </a:spcBef>
              <a:spcAft>
                <a:spcPct val="0"/>
              </a:spcAft>
            </a:pPr>
            <a:r>
              <a:rPr lang="zh-CN" altLang="en-US" sz="1600" b="1"/>
              <a:t>数据对比波形图</a:t>
            </a:r>
            <a:endParaRPr lang="zh-CN" altLang="en-US" sz="1600" b="1"/>
          </a:p>
        </p:txBody>
      </p:sp>
      <p:sp>
        <p:nvSpPr>
          <p:cNvPr id="1048775" name="箭头: 右 21594"/>
          <p:cNvSpPr/>
          <p:nvPr>
            <p:custDataLst>
              <p:tags r:id="rId11"/>
            </p:custDataLst>
          </p:nvPr>
        </p:nvSpPr>
        <p:spPr>
          <a:xfrm>
            <a:off x="3070225"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9" name="箭头: 右 21594"/>
          <p:cNvSpPr/>
          <p:nvPr>
            <p:custDataLst>
              <p:tags r:id="rId12"/>
            </p:custDataLst>
          </p:nvPr>
        </p:nvSpPr>
        <p:spPr>
          <a:xfrm>
            <a:off x="5690870"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blinds(horizontal)">
                                      <p:cBhvr>
                                        <p:cTn id="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5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2" name="组合 1"/>
          <p:cNvGrpSpPr/>
          <p:nvPr>
            <p:custDataLst>
              <p:tags r:id="rId18"/>
            </p:custDataLst>
          </p:nvPr>
        </p:nvGrpSpPr>
        <p:grpSpPr>
          <a:xfrm>
            <a:off x="2696528" y="5332413"/>
            <a:ext cx="4397057" cy="665162"/>
            <a:chOff x="4213" y="7051"/>
            <a:chExt cx="6924" cy="1047"/>
          </a:xfrm>
        </p:grpSpPr>
        <p:grpSp>
          <p:nvGrpSpPr>
            <p:cNvPr id="5134" name="Group 24"/>
            <p:cNvGrpSpPr/>
            <p:nvPr>
              <p:custDataLst>
                <p:tags r:id="rId19"/>
              </p:custDataLst>
            </p:nvPr>
          </p:nvGrpSpPr>
          <p:grpSpPr>
            <a:xfrm>
              <a:off x="4213" y="7051"/>
              <a:ext cx="1200" cy="1047"/>
              <a:chOff x="3174" y="2656"/>
              <a:chExt cx="1549" cy="1351"/>
            </a:xfrm>
          </p:grpSpPr>
          <p:sp>
            <p:nvSpPr>
              <p:cNvPr id="5151" name="AutoShape 25"/>
              <p:cNvSpPr/>
              <p:nvPr>
                <p:custDataLst>
                  <p:tags r:id="rId20"/>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1"/>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2"/>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3"/>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4"/>
              </p:custDataLst>
            </p:nvPr>
          </p:nvSpPr>
          <p:spPr bwMode="auto">
            <a:xfrm>
              <a:off x="5533" y="7246"/>
              <a:ext cx="5604"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总结与下一步工作计划</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5"/>
              </p:custDataLst>
            </p:nvPr>
          </p:nvSpPr>
          <p:spPr>
            <a:xfrm>
              <a:off x="4524" y="7236"/>
              <a:ext cx="555" cy="72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grpSp>
      <p:grpSp>
        <p:nvGrpSpPr>
          <p:cNvPr id="5142" name="组合 43"/>
          <p:cNvGrpSpPr/>
          <p:nvPr>
            <p:custDataLst>
              <p:tags r:id="rId26"/>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30"/>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grpSp>
        <p:nvGrpSpPr>
          <p:cNvPr id="5" name="组合 4"/>
          <p:cNvGrpSpPr/>
          <p:nvPr>
            <p:custDataLst>
              <p:tags r:id="rId31"/>
            </p:custDataLst>
          </p:nvPr>
        </p:nvGrpSpPr>
        <p:grpSpPr>
          <a:xfrm>
            <a:off x="2687320" y="4412615"/>
            <a:ext cx="4217670" cy="664845"/>
            <a:chOff x="4213" y="7051"/>
            <a:chExt cx="6642" cy="1047"/>
          </a:xfrm>
        </p:grpSpPr>
        <p:grpSp>
          <p:nvGrpSpPr>
            <p:cNvPr id="6" name="Group 24"/>
            <p:cNvGrpSpPr/>
            <p:nvPr>
              <p:custDataLst>
                <p:tags r:id="rId32"/>
              </p:custDataLst>
            </p:nvPr>
          </p:nvGrpSpPr>
          <p:grpSpPr>
            <a:xfrm>
              <a:off x="4213" y="7051"/>
              <a:ext cx="1200" cy="1047"/>
              <a:chOff x="3174" y="2656"/>
              <a:chExt cx="1549" cy="1351"/>
            </a:xfrm>
          </p:grpSpPr>
          <p:sp>
            <p:nvSpPr>
              <p:cNvPr id="8" name="AutoShape 25"/>
              <p:cNvSpPr/>
              <p:nvPr>
                <p:custDataLst>
                  <p:tags r:id="rId33"/>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9" name="AutoShape 26"/>
              <p:cNvSpPr/>
              <p:nvPr>
                <p:custDataLst>
                  <p:tags r:id="rId34"/>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 name="AutoShape 27"/>
              <p:cNvSpPr>
                <a:spLocks noChangeArrowheads="1"/>
              </p:cNvSpPr>
              <p:nvPr>
                <p:custDataLst>
                  <p:tags r:id="rId35"/>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5" name="Line 28"/>
            <p:cNvSpPr/>
            <p:nvPr>
              <p:custDataLst>
                <p:tags r:id="rId36"/>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6" name="Text Box 29"/>
            <p:cNvSpPr txBox="1">
              <a:spLocks noChangeArrowheads="1"/>
            </p:cNvSpPr>
            <p:nvPr>
              <p:custDataLst>
                <p:tags r:id="rId37"/>
              </p:custDataLst>
            </p:nvPr>
          </p:nvSpPr>
          <p:spPr bwMode="auto">
            <a:xfrm>
              <a:off x="5189" y="7246"/>
              <a:ext cx="5666"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当前科研成果</a:t>
              </a:r>
              <a:endParaRPr lang="zh-CN" altLang="en-US" sz="2400" b="1" dirty="0">
                <a:latin typeface="微软雅黑" panose="020B0503020204020204" charset="-122"/>
                <a:ea typeface="微软雅黑" panose="020B0503020204020204" charset="-122"/>
                <a:sym typeface="+mn-ea"/>
              </a:endParaRPr>
            </a:p>
          </p:txBody>
        </p:sp>
        <p:sp>
          <p:nvSpPr>
            <p:cNvPr id="17" name="Text Box 30"/>
            <p:cNvSpPr txBox="1"/>
            <p:nvPr>
              <p:custDataLst>
                <p:tags r:id="rId38"/>
              </p:custDataLst>
            </p:nvPr>
          </p:nvSpPr>
          <p:spPr>
            <a:xfrm>
              <a:off x="4523" y="7236"/>
              <a:ext cx="557" cy="72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82994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b="1" dirty="0">
              <a:latin typeface="微软雅黑" panose="020B0503020204020204" charset="-122"/>
              <a:ea typeface="微软雅黑" panose="020B0503020204020204" charset="-122"/>
              <a:sym typeface="+mn-ea"/>
            </a:endParaRPr>
          </a:p>
          <a:p>
            <a:pPr marR="0" algn="ctr" defTabSz="914400">
              <a:buClrTx/>
              <a:buSzTx/>
              <a:buFontTx/>
              <a:buNone/>
              <a:defRPr/>
            </a:pP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当前科研成果</a:t>
            </a:r>
            <a:endParaRPr lang="zh-CN" altLang="en-US" sz="2400" b="1" dirty="0">
              <a:latin typeface="微软雅黑" panose="020B0503020204020204" charset="-122"/>
              <a:ea typeface="微软雅黑" panose="020B0503020204020204" charset="-122"/>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scene3d>
                  <a:camera prst="orthographicFront"/>
                  <a:lightRig rig="threePt" dir="t"/>
                </a:scene3d>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grpSp>
        <p:nvGrpSpPr>
          <p:cNvPr id="2" name="组合 1"/>
          <p:cNvGrpSpPr/>
          <p:nvPr>
            <p:custDataLst>
              <p:tags r:id="rId30"/>
            </p:custDataLst>
          </p:nvPr>
        </p:nvGrpSpPr>
        <p:grpSpPr>
          <a:xfrm>
            <a:off x="2694305" y="5457190"/>
            <a:ext cx="4396740" cy="664845"/>
            <a:chOff x="4213" y="7051"/>
            <a:chExt cx="6924" cy="1047"/>
          </a:xfrm>
        </p:grpSpPr>
        <p:grpSp>
          <p:nvGrpSpPr>
            <p:cNvPr id="5" name="Group 24"/>
            <p:cNvGrpSpPr/>
            <p:nvPr>
              <p:custDataLst>
                <p:tags r:id="rId31"/>
              </p:custDataLst>
            </p:nvPr>
          </p:nvGrpSpPr>
          <p:grpSpPr>
            <a:xfrm>
              <a:off x="4213" y="7051"/>
              <a:ext cx="1200" cy="1047"/>
              <a:chOff x="3174" y="2656"/>
              <a:chExt cx="1549" cy="1351"/>
            </a:xfrm>
          </p:grpSpPr>
          <p:sp>
            <p:nvSpPr>
              <p:cNvPr id="6" name="AutoShape 25"/>
              <p:cNvSpPr/>
              <p:nvPr>
                <p:custDataLst>
                  <p:tags r:id="rId3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8" name="AutoShape 26"/>
              <p:cNvSpPr/>
              <p:nvPr>
                <p:custDataLst>
                  <p:tags r:id="rId3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9" name="AutoShape 27"/>
              <p:cNvSpPr>
                <a:spLocks noChangeArrowheads="1"/>
              </p:cNvSpPr>
              <p:nvPr>
                <p:custDataLst>
                  <p:tags r:id="rId3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 name="Line 28"/>
            <p:cNvSpPr/>
            <p:nvPr>
              <p:custDataLst>
                <p:tags r:id="rId35"/>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4" name="Text Box 29"/>
            <p:cNvSpPr txBox="1">
              <a:spLocks noChangeArrowheads="1"/>
            </p:cNvSpPr>
            <p:nvPr>
              <p:custDataLst>
                <p:tags r:id="rId36"/>
              </p:custDataLst>
            </p:nvPr>
          </p:nvSpPr>
          <p:spPr bwMode="auto">
            <a:xfrm>
              <a:off x="5533" y="7246"/>
              <a:ext cx="5604"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总结与下一步工作计划</a:t>
              </a:r>
              <a:endParaRPr lang="zh-CN" altLang="en-US" sz="2400" b="1" dirty="0">
                <a:latin typeface="微软雅黑" panose="020B0503020204020204" charset="-122"/>
                <a:ea typeface="微软雅黑" panose="020B0503020204020204" charset="-122"/>
                <a:sym typeface="+mn-ea"/>
              </a:endParaRPr>
            </a:p>
          </p:txBody>
        </p:sp>
        <p:sp>
          <p:nvSpPr>
            <p:cNvPr id="15" name="Text Box 30"/>
            <p:cNvSpPr txBox="1"/>
            <p:nvPr>
              <p:custDataLst>
                <p:tags r:id="rId37"/>
              </p:custDataLst>
            </p:nvPr>
          </p:nvSpPr>
          <p:spPr>
            <a:xfrm>
              <a:off x="4525" y="7236"/>
              <a:ext cx="555" cy="72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四：当前</a:t>
            </a:r>
            <a:r>
              <a:rPr lang="zh-CN" altLang="en-US" sz="2800" noProof="0" dirty="0">
                <a:effectLst>
                  <a:outerShdw blurRad="38100" dist="19050" dir="2700000" algn="tl" rotWithShape="0">
                    <a:schemeClr val="dk1">
                      <a:alpha val="40000"/>
                    </a:schemeClr>
                  </a:outerShdw>
                </a:effectLst>
                <a:latin typeface="+mj-ea"/>
                <a:ea typeface="+mj-ea"/>
                <a:sym typeface="+mn-ea"/>
              </a:rPr>
              <a:t>科研成果</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8" name="文本框 7"/>
          <p:cNvSpPr txBox="1"/>
          <p:nvPr/>
        </p:nvSpPr>
        <p:spPr>
          <a:xfrm>
            <a:off x="57150" y="1781175"/>
            <a:ext cx="9145905" cy="2632710"/>
          </a:xfrm>
          <a:prstGeom prst="rect">
            <a:avLst/>
          </a:prstGeom>
          <a:noFill/>
        </p:spPr>
        <p:txBody>
          <a:bodyPr wrap="square" rtlCol="0" anchor="t">
            <a:noAutofit/>
            <a:scene3d>
              <a:camera prst="orthographicFront"/>
              <a:lightRig rig="threePt" dir="t"/>
            </a:scene3d>
          </a:bodyPr>
          <a:p>
            <a:pPr marL="342900" indent="-342900">
              <a:buClr>
                <a:srgbClr val="ED7D31"/>
              </a:buClr>
              <a:buFont typeface="Wingdings" panose="05000000000000000000" charset="0"/>
              <a:buChar char="p"/>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《强遮蔽金属环境下的低功耗无线供能及应变数据传输系统》电工技术学报</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在投</a:t>
            </a: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湖南省第七届高校研究生电子设计大赛</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省二</a:t>
            </a: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Clr>
                <a:srgbClr val="ED7D31"/>
              </a:buClr>
              <a:buFont typeface="Wingdings" panose="05000000000000000000" charset="0"/>
              <a:buChar char="p"/>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2024</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年湖南工业大学研究生学业奖学金</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一等</a:t>
            </a: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Font typeface="Wingdings" panose="05000000000000000000" charset="0"/>
              <a:buChar char="p"/>
            </a:pPr>
            <a:endPar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2" name="组合 1"/>
          <p:cNvGrpSpPr/>
          <p:nvPr>
            <p:custDataLst>
              <p:tags r:id="rId18"/>
            </p:custDataLst>
          </p:nvPr>
        </p:nvGrpSpPr>
        <p:grpSpPr>
          <a:xfrm>
            <a:off x="2696845" y="5332730"/>
            <a:ext cx="4396740" cy="664845"/>
            <a:chOff x="4213" y="7051"/>
            <a:chExt cx="6924" cy="1047"/>
          </a:xfrm>
        </p:grpSpPr>
        <p:grpSp>
          <p:nvGrpSpPr>
            <p:cNvPr id="5134" name="Group 24"/>
            <p:cNvGrpSpPr/>
            <p:nvPr>
              <p:custDataLst>
                <p:tags r:id="rId19"/>
              </p:custDataLst>
            </p:nvPr>
          </p:nvGrpSpPr>
          <p:grpSpPr>
            <a:xfrm>
              <a:off x="4213" y="7051"/>
              <a:ext cx="1200" cy="1047"/>
              <a:chOff x="3174" y="2656"/>
              <a:chExt cx="1549" cy="1351"/>
            </a:xfrm>
          </p:grpSpPr>
          <p:sp>
            <p:nvSpPr>
              <p:cNvPr id="5151" name="AutoShape 25"/>
              <p:cNvSpPr/>
              <p:nvPr>
                <p:custDataLst>
                  <p:tags r:id="rId20"/>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1"/>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2"/>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3"/>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4"/>
              </p:custDataLst>
            </p:nvPr>
          </p:nvSpPr>
          <p:spPr bwMode="auto">
            <a:xfrm>
              <a:off x="5533" y="7246"/>
              <a:ext cx="5604"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总结</a:t>
              </a: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与下一步工作计划</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5"/>
              </p:custDataLst>
            </p:nvPr>
          </p:nvSpPr>
          <p:spPr>
            <a:xfrm>
              <a:off x="4525" y="7236"/>
              <a:ext cx="555" cy="72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grpSp>
      <p:grpSp>
        <p:nvGrpSpPr>
          <p:cNvPr id="5142" name="组合 43"/>
          <p:cNvGrpSpPr/>
          <p:nvPr>
            <p:custDataLst>
              <p:tags r:id="rId26"/>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30"/>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grpSp>
        <p:nvGrpSpPr>
          <p:cNvPr id="5" name="组合 4"/>
          <p:cNvGrpSpPr/>
          <p:nvPr>
            <p:custDataLst>
              <p:tags r:id="rId31"/>
            </p:custDataLst>
          </p:nvPr>
        </p:nvGrpSpPr>
        <p:grpSpPr>
          <a:xfrm>
            <a:off x="2687320" y="4412615"/>
            <a:ext cx="4217670" cy="664845"/>
            <a:chOff x="4213" y="7051"/>
            <a:chExt cx="6642" cy="1047"/>
          </a:xfrm>
        </p:grpSpPr>
        <p:grpSp>
          <p:nvGrpSpPr>
            <p:cNvPr id="6" name="Group 24"/>
            <p:cNvGrpSpPr/>
            <p:nvPr>
              <p:custDataLst>
                <p:tags r:id="rId32"/>
              </p:custDataLst>
            </p:nvPr>
          </p:nvGrpSpPr>
          <p:grpSpPr>
            <a:xfrm>
              <a:off x="4213" y="7051"/>
              <a:ext cx="1200" cy="1047"/>
              <a:chOff x="3174" y="2656"/>
              <a:chExt cx="1549" cy="1351"/>
            </a:xfrm>
          </p:grpSpPr>
          <p:sp>
            <p:nvSpPr>
              <p:cNvPr id="8" name="AutoShape 25"/>
              <p:cNvSpPr/>
              <p:nvPr>
                <p:custDataLst>
                  <p:tags r:id="rId33"/>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9" name="AutoShape 26"/>
              <p:cNvSpPr/>
              <p:nvPr>
                <p:custDataLst>
                  <p:tags r:id="rId34"/>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 name="AutoShape 27"/>
              <p:cNvSpPr>
                <a:spLocks noChangeArrowheads="1"/>
              </p:cNvSpPr>
              <p:nvPr>
                <p:custDataLst>
                  <p:tags r:id="rId35"/>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5" name="Line 28"/>
            <p:cNvSpPr/>
            <p:nvPr>
              <p:custDataLst>
                <p:tags r:id="rId36"/>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6" name="Text Box 29"/>
            <p:cNvSpPr txBox="1">
              <a:spLocks noChangeArrowheads="1"/>
            </p:cNvSpPr>
            <p:nvPr>
              <p:custDataLst>
                <p:tags r:id="rId37"/>
              </p:custDataLst>
            </p:nvPr>
          </p:nvSpPr>
          <p:spPr bwMode="auto">
            <a:xfrm>
              <a:off x="5189" y="7246"/>
              <a:ext cx="5666"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当前科研成果</a:t>
              </a:r>
              <a:endParaRPr lang="zh-CN" altLang="en-US" sz="2400" b="1" dirty="0">
                <a:latin typeface="微软雅黑" panose="020B0503020204020204" charset="-122"/>
                <a:ea typeface="微软雅黑" panose="020B0503020204020204" charset="-122"/>
                <a:sym typeface="+mn-ea"/>
              </a:endParaRPr>
            </a:p>
          </p:txBody>
        </p:sp>
        <p:sp>
          <p:nvSpPr>
            <p:cNvPr id="17" name="Text Box 30"/>
            <p:cNvSpPr txBox="1"/>
            <p:nvPr>
              <p:custDataLst>
                <p:tags r:id="rId38"/>
              </p:custDataLst>
            </p:nvPr>
          </p:nvSpPr>
          <p:spPr>
            <a:xfrm>
              <a:off x="4523" y="7236"/>
              <a:ext cx="557" cy="72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四：总结与下一步</a:t>
            </a:r>
            <a:r>
              <a:rPr lang="zh-CN" altLang="en-US" sz="2800" noProof="0" dirty="0">
                <a:effectLst>
                  <a:outerShdw blurRad="38100" dist="19050" dir="2700000" algn="tl" rotWithShape="0">
                    <a:schemeClr val="dk1">
                      <a:alpha val="40000"/>
                    </a:schemeClr>
                  </a:outerShdw>
                </a:effectLst>
                <a:latin typeface="+mj-ea"/>
                <a:ea typeface="+mj-ea"/>
                <a:sym typeface="+mn-ea"/>
              </a:rPr>
              <a:t>工作计划</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7" name="文本框 6"/>
          <p:cNvSpPr txBox="1"/>
          <p:nvPr/>
        </p:nvSpPr>
        <p:spPr>
          <a:xfrm>
            <a:off x="76200" y="495300"/>
            <a:ext cx="2097405" cy="433070"/>
          </a:xfrm>
          <a:prstGeom prst="rect">
            <a:avLst/>
          </a:prstGeom>
          <a:noFill/>
        </p:spPr>
        <p:txBody>
          <a:bodyPr wrap="square" rtlCol="0" anchor="t">
            <a:noAutofit/>
            <a:scene3d>
              <a:camera prst="orthographicFront"/>
              <a:lightRig rig="threePt" dir="t"/>
            </a:scene3d>
          </a:bodyPr>
          <a:p>
            <a:pPr marL="342900" indent="-342900">
              <a:buClr>
                <a:srgbClr val="ED7D31"/>
              </a:buClr>
              <a:buFont typeface="Wingdings" panose="05000000000000000000" charset="0"/>
              <a:buChar char="p"/>
            </a:pP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总结</a:t>
            </a: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Font typeface="Wingdings" panose="05000000000000000000" charset="0"/>
              <a:buChar char="p"/>
            </a:pP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3" name="文本框 2"/>
          <p:cNvSpPr txBox="1"/>
          <p:nvPr/>
        </p:nvSpPr>
        <p:spPr>
          <a:xfrm>
            <a:off x="448310" y="882650"/>
            <a:ext cx="8397875" cy="2546350"/>
          </a:xfrm>
          <a:prstGeom prst="rect">
            <a:avLst/>
          </a:prstGeom>
        </p:spPr>
        <p:txBody>
          <a:bodyPr wrap="square">
            <a:noAutofit/>
          </a:bodyPr>
          <a:p>
            <a:r>
              <a:rPr lang="zh-CN" altLang="en-US">
                <a:solidFill>
                  <a:srgbClr val="000000"/>
                </a:solidFill>
                <a:latin typeface="微软雅黑" panose="020B0503020204020204" charset="-122"/>
                <a:ea typeface="微软雅黑" panose="020B0503020204020204" charset="-122"/>
                <a:cs typeface="微软雅黑" panose="020B0503020204020204" charset="-122"/>
              </a:rPr>
              <a:t>针对减速器封闭的金属环境，提出方案并验证：</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b="1">
                <a:solidFill>
                  <a:srgbClr val="000000"/>
                </a:solidFill>
                <a:latin typeface="微软雅黑" panose="020B0503020204020204" charset="-122"/>
                <a:ea typeface="微软雅黑" panose="020B0503020204020204" charset="-122"/>
                <a:cs typeface="微软雅黑" panose="020B0503020204020204" charset="-122"/>
                <a:sym typeface="+mn-ea"/>
              </a:rPr>
              <a:t>数据传输方案</a:t>
            </a:r>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a:t>
            </a:r>
            <a:endParaRPr lang="en-US" altLang="en-US" b="1">
              <a:solidFill>
                <a:srgbClr val="000000"/>
              </a:solidFill>
              <a:latin typeface="微软雅黑" panose="020B0503020204020204" charset="-122"/>
              <a:ea typeface="微软雅黑" panose="020B0503020204020204" charset="-122"/>
              <a:cs typeface="微软雅黑" panose="020B0503020204020204" charset="-122"/>
            </a:endParaRPr>
          </a:p>
          <a:p>
            <a:pPr marL="0" indent="457200" algn="l" fontAlgn="auto">
              <a:buClrTx/>
              <a:buSzTx/>
              <a:buFontTx/>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提出</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整体</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架构，</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设计基于超声和射频</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数据</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传输模块</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，构建超声-射频中继无线数据传输系统。</a:t>
            </a:r>
            <a:endPar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endParaRPr>
          </a:p>
          <a:p>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b="1">
                <a:solidFill>
                  <a:srgbClr val="000000"/>
                </a:solidFill>
                <a:latin typeface="微软雅黑" panose="020B0503020204020204" charset="-122"/>
                <a:ea typeface="微软雅黑" panose="020B0503020204020204" charset="-122"/>
                <a:cs typeface="微软雅黑" panose="020B0503020204020204" charset="-122"/>
              </a:rPr>
              <a:t>能量传输方案</a:t>
            </a:r>
            <a:r>
              <a:rPr lang="zh-CN" altLang="en-US">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rPr>
              <a:t>提出整体架构，设计基于</a:t>
            </a:r>
            <a:r>
              <a:rPr lang="en-US" altLang="zh-CN">
                <a:solidFill>
                  <a:srgbClr val="000000"/>
                </a:solidFill>
                <a:latin typeface="微软雅黑" panose="020B0503020204020204" charset="-122"/>
                <a:ea typeface="微软雅黑" panose="020B0503020204020204" charset="-122"/>
                <a:cs typeface="微软雅黑" panose="020B0503020204020204" charset="-122"/>
              </a:rPr>
              <a:t>BQ25570</a:t>
            </a:r>
            <a:r>
              <a:rPr lang="zh-CN" altLang="en-US">
                <a:solidFill>
                  <a:srgbClr val="000000"/>
                </a:solidFill>
                <a:latin typeface="微软雅黑" panose="020B0503020204020204" charset="-122"/>
                <a:ea typeface="微软雅黑" panose="020B0503020204020204" charset="-122"/>
                <a:cs typeface="微软雅黑" panose="020B0503020204020204" charset="-122"/>
              </a:rPr>
              <a:t>的低功耗高精度能量采集模块。</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lvl="0" indent="0" fontAlgn="auto">
              <a:buNone/>
            </a:pPr>
            <a:r>
              <a:rPr lang="en-US" altLang="en-US" b="1">
                <a:solidFill>
                  <a:srgbClr val="000000"/>
                </a:solidFill>
                <a:latin typeface="微软雅黑" panose="020B0503020204020204" charset="-122"/>
                <a:ea typeface="微软雅黑" panose="020B0503020204020204" charset="-122"/>
                <a:cs typeface="微软雅黑" panose="020B0503020204020204" charset="-122"/>
              </a:rPr>
              <a:t>③ </a:t>
            </a:r>
            <a:r>
              <a:rPr lang="zh-CN" altLang="en-US" b="1">
                <a:solidFill>
                  <a:srgbClr val="000000"/>
                </a:solidFill>
                <a:latin typeface="微软雅黑" panose="020B0503020204020204" charset="-122"/>
                <a:ea typeface="微软雅黑" panose="020B0503020204020204" charset="-122"/>
                <a:cs typeface="微软雅黑" panose="020B0503020204020204" charset="-122"/>
              </a:rPr>
              <a:t>系统性能</a:t>
            </a:r>
            <a:r>
              <a:rPr lang="en-US" altLang="en-US" b="1">
                <a:solidFill>
                  <a:srgbClr val="000000"/>
                </a:solidFill>
                <a:latin typeface="微软雅黑" panose="020B0503020204020204" charset="-122"/>
                <a:ea typeface="微软雅黑" panose="020B0503020204020204" charset="-122"/>
                <a:cs typeface="微软雅黑" panose="020B0503020204020204" charset="-122"/>
              </a:rPr>
              <a:t>测试</a:t>
            </a:r>
            <a:r>
              <a:rPr lang="zh-CN" altLang="en-US" b="1">
                <a:solidFill>
                  <a:srgbClr val="000000"/>
                </a:solidFill>
                <a:latin typeface="微软雅黑" panose="020B0503020204020204" charset="-122"/>
                <a:ea typeface="微软雅黑" panose="020B0503020204020204" charset="-122"/>
                <a:cs typeface="微软雅黑" panose="020B0503020204020204" charset="-122"/>
              </a:rPr>
              <a:t>及优化</a:t>
            </a:r>
            <a:r>
              <a:rPr lang="en-US" altLang="en-US" b="1">
                <a:solidFill>
                  <a:srgbClr val="000000"/>
                </a:solidFill>
                <a:latin typeface="微软雅黑" panose="020B0503020204020204" charset="-122"/>
                <a:ea typeface="微软雅黑" panose="020B0503020204020204" charset="-122"/>
                <a:cs typeface="微软雅黑" panose="020B0503020204020204" charset="-122"/>
              </a:rPr>
              <a:t>：</a:t>
            </a:r>
            <a:endParaRPr lang="en-US" altLang="en-US" b="1">
              <a:solidFill>
                <a:srgbClr val="000000"/>
              </a:solidFill>
              <a:latin typeface="微软雅黑" panose="020B0503020204020204" charset="-122"/>
              <a:ea typeface="微软雅黑" panose="020B0503020204020204" charset="-122"/>
              <a:cs typeface="微软雅黑" panose="020B0503020204020204" charset="-122"/>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rPr>
              <a:t>在封闭</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的金属环境中进行</a:t>
            </a:r>
            <a:r>
              <a:rPr lang="zh-CN" altLang="en-US">
                <a:solidFill>
                  <a:srgbClr val="000000"/>
                </a:solidFill>
                <a:latin typeface="微软雅黑" panose="020B0503020204020204" charset="-122"/>
                <a:ea typeface="微软雅黑" panose="020B0503020204020204" charset="-122"/>
                <a:cs typeface="微软雅黑" panose="020B0503020204020204" charset="-122"/>
              </a:rPr>
              <a:t>实验，完成了微应变采集和无线数据的手法，实现了最高达到</a:t>
            </a:r>
            <a:r>
              <a:rPr lang="en-US" altLang="zh-CN">
                <a:solidFill>
                  <a:srgbClr val="000000"/>
                </a:solidFill>
                <a:latin typeface="微软雅黑" panose="020B0503020204020204" charset="-122"/>
                <a:ea typeface="微软雅黑" panose="020B0503020204020204" charset="-122"/>
                <a:cs typeface="微软雅黑" panose="020B0503020204020204" charset="-122"/>
              </a:rPr>
              <a:t>18kbps</a:t>
            </a:r>
            <a:r>
              <a:rPr lang="zh-CN" altLang="en-US">
                <a:solidFill>
                  <a:srgbClr val="000000"/>
                </a:solidFill>
                <a:latin typeface="微软雅黑" panose="020B0503020204020204" charset="-122"/>
                <a:ea typeface="微软雅黑" panose="020B0503020204020204" charset="-122"/>
                <a:cs typeface="微软雅黑" panose="020B0503020204020204" charset="-122"/>
              </a:rPr>
              <a:t>左右的传输速率，误比特率基本为</a:t>
            </a:r>
            <a:r>
              <a:rPr lang="en-US" altLang="zh-CN">
                <a:solidFill>
                  <a:srgbClr val="000000"/>
                </a:solidFill>
                <a:latin typeface="微软雅黑" panose="020B0503020204020204" charset="-122"/>
                <a:ea typeface="微软雅黑" panose="020B0503020204020204" charset="-122"/>
                <a:cs typeface="微软雅黑" panose="020B0503020204020204" charset="-122"/>
              </a:rPr>
              <a:t>0</a:t>
            </a:r>
            <a:r>
              <a:rPr lang="zh-CN" altLang="en-US">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61010" y="4479925"/>
            <a:ext cx="8397875" cy="1229995"/>
          </a:xfrm>
          <a:prstGeom prst="rect">
            <a:avLst/>
          </a:prstGeom>
          <a:noFill/>
        </p:spPr>
        <p:txBody>
          <a:bodyPr wrap="square" rtlCol="0" anchor="t">
            <a:noAutofit/>
          </a:bodyPr>
          <a:p>
            <a:r>
              <a:rPr lang="en-US" altLang="en-US">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当前完成的是在无线数据传输与无线能量传输在单一通道下传输的单独测试，后续在设计好能量管理电路后需要对二者进行耦合。</a:t>
            </a: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r>
              <a:rPr lang="en-US" altLang="en-US">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完成上一步单独测试后，设计好阻抗匹配电路和阻抗调制部分，对数据传输和能量传输进行耦合，完成最终的单一超声通道能量数据</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传输实验目标</a:t>
            </a: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73990" y="3903980"/>
            <a:ext cx="4572000" cy="398780"/>
          </a:xfrm>
          <a:prstGeom prst="rect">
            <a:avLst/>
          </a:prstGeom>
          <a:noFill/>
        </p:spPr>
        <p:txBody>
          <a:bodyPr wrap="square" rtlCol="0" anchor="t">
            <a:spAutoFit/>
          </a:bodyPr>
          <a:p>
            <a:pPr marL="342900" indent="-342900" algn="l">
              <a:lnSpc>
                <a:spcPct val="100000"/>
              </a:lnSpc>
              <a:buClr>
                <a:srgbClr val="ED7D31"/>
              </a:buClr>
              <a:buSzTx/>
              <a:buFont typeface="Wingdings" panose="05000000000000000000" charset="0"/>
              <a:buChar char="p"/>
            </a:pPr>
            <a:r>
              <a:rPr lang="zh-CN" altLang="en-US" sz="2000" b="1" dirty="0">
                <a:solidFill>
                  <a:srgbClr val="000000"/>
                </a:solidFill>
                <a:latin typeface="微软雅黑" panose="020B0503020204020204" charset="-122"/>
                <a:ea typeface="微软雅黑" panose="020B0503020204020204" charset="-122"/>
                <a:sym typeface="+mn-ea"/>
              </a:rPr>
              <a:t>研究展望</a:t>
            </a:r>
            <a:endParaRPr lang="zh-CN" altLang="en-US" sz="2000" b="1" dirty="0">
              <a:solidFill>
                <a:srgbClr val="000000"/>
              </a:solidFill>
              <a:latin typeface="微软雅黑" panose="020B0503020204020204" charset="-122"/>
              <a:ea typeface="微软雅黑" panose="020B050302020402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0" y="163512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恳请各位老师批评指正！</a:t>
            </a:r>
            <a:endParaRPr lang="zh-CN" altLang="en-US" sz="4400" b="1" dirty="0">
              <a:latin typeface="微软雅黑" panose="020B0503020204020204" charset="-122"/>
              <a:ea typeface="微软雅黑" panose="020B0503020204020204" charset="-122"/>
              <a:sym typeface="+mn-ea"/>
            </a:endParaRPr>
          </a:p>
        </p:txBody>
      </p:sp>
      <p:sp>
        <p:nvSpPr>
          <p:cNvPr id="2" name="文本框 5"/>
          <p:cNvSpPr txBox="1"/>
          <p:nvPr>
            <p:custDataLst>
              <p:tags r:id="rId1"/>
            </p:custDataLst>
          </p:nvPr>
        </p:nvSpPr>
        <p:spPr>
          <a:xfrm>
            <a:off x="0" y="4050030"/>
            <a:ext cx="9137650" cy="280797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zh-CN" altLang="en-US" sz="2400" noProof="0" dirty="0">
                <a:ln>
                  <a:noFill/>
                </a:ln>
                <a:solidFill>
                  <a:prstClr val="black"/>
                </a:solidFill>
                <a:effectLst/>
                <a:uLnTx/>
                <a:uFillTx/>
                <a:sym typeface="+mn-ea"/>
              </a:rPr>
              <a:t>202</a:t>
            </a:r>
            <a:r>
              <a:rPr lang="en-US" altLang="zh-CN" sz="2400" noProof="0" dirty="0">
                <a:ln>
                  <a:noFill/>
                </a:ln>
                <a:solidFill>
                  <a:prstClr val="black"/>
                </a:solidFill>
                <a:effectLst/>
                <a:uLnTx/>
                <a:uFillTx/>
                <a:sym typeface="+mn-ea"/>
              </a:rPr>
              <a:t>5</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09</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24</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pic>
        <p:nvPicPr>
          <p:cNvPr id="4" name="图片 3" descr="23-1"/>
          <p:cNvPicPr>
            <a:picLocks noChangeAspect="1"/>
          </p:cNvPicPr>
          <p:nvPr/>
        </p:nvPicPr>
        <p:blipFill>
          <a:blip r:embed="rId2" cstate="screen"/>
          <a:stretch>
            <a:fillRect/>
          </a:stretch>
        </p:blipFill>
        <p:spPr>
          <a:xfrm>
            <a:off x="6350" y="156845"/>
            <a:ext cx="3294380" cy="11385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p:nvPr/>
        </p:nvPicPr>
        <p:blipFill>
          <a:blip r:embed="rId1"/>
          <a:srcRect r="2160"/>
          <a:stretch>
            <a:fillRect/>
          </a:stretch>
        </p:blipFill>
        <p:spPr>
          <a:xfrm>
            <a:off x="1491615" y="970280"/>
            <a:ext cx="2071370" cy="1458595"/>
          </a:xfrm>
          <a:prstGeom prst="rect">
            <a:avLst/>
          </a:prstGeom>
        </p:spPr>
      </p:pic>
      <p:cxnSp>
        <p:nvCxnSpPr>
          <p:cNvPr id="36" name="直接连接符 35"/>
          <p:cNvCxnSpPr/>
          <p:nvPr/>
        </p:nvCxnSpPr>
        <p:spPr>
          <a:xfrm>
            <a:off x="2078398" y="1195926"/>
            <a:ext cx="1670050" cy="603885"/>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3128192" y="1807125"/>
            <a:ext cx="620395" cy="32512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745693" y="1602020"/>
            <a:ext cx="1979930" cy="201295"/>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2906909" y="1598608"/>
            <a:ext cx="826135" cy="201295"/>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来福谐波减速器_行星减速器_谐波减速器厂家_Laifual_浙江来福谐波传动股份有限公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4735" y="899795"/>
            <a:ext cx="1802765" cy="180276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接连接符 53"/>
          <p:cNvCxnSpPr/>
          <p:nvPr/>
        </p:nvCxnSpPr>
        <p:spPr>
          <a:xfrm flipV="1">
            <a:off x="2764711" y="1803525"/>
            <a:ext cx="968375" cy="130175"/>
          </a:xfrm>
          <a:prstGeom prst="line">
            <a:avLst/>
          </a:prstGeom>
        </p:spPr>
        <p:style>
          <a:lnRef idx="1">
            <a:schemeClr val="dk1"/>
          </a:lnRef>
          <a:fillRef idx="0">
            <a:schemeClr val="dk1"/>
          </a:fillRef>
          <a:effectRef idx="0">
            <a:schemeClr val="dk1"/>
          </a:effectRef>
          <a:fontRef idx="minor">
            <a:schemeClr val="tx1"/>
          </a:fontRef>
        </p:style>
      </p:cxnSp>
      <p:sp>
        <p:nvSpPr>
          <p:cNvPr id="1032" name="文本框 1031"/>
          <p:cNvSpPr txBox="1"/>
          <p:nvPr/>
        </p:nvSpPr>
        <p:spPr>
          <a:xfrm>
            <a:off x="1503045" y="2171700"/>
            <a:ext cx="1003935" cy="254000"/>
          </a:xfrm>
          <a:prstGeom prst="rect">
            <a:avLst/>
          </a:prstGeom>
          <a:solidFill>
            <a:schemeClr val="bg1"/>
          </a:solid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工业机器人</a:t>
            </a:r>
            <a:endPar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endParaRPr>
          </a:p>
        </p:txBody>
      </p:sp>
      <p:sp>
        <p:nvSpPr>
          <p:cNvPr id="1036" name="文本框 1035"/>
          <p:cNvSpPr txBox="1"/>
          <p:nvPr/>
        </p:nvSpPr>
        <p:spPr>
          <a:xfrm>
            <a:off x="3738880" y="788670"/>
            <a:ext cx="1531620" cy="310515"/>
          </a:xfrm>
          <a:prstGeom prst="rect">
            <a:avLst/>
          </a:prstGeom>
          <a:no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核心部件：</a:t>
            </a:r>
            <a:r>
              <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rPr>
              <a:t>减速器</a:t>
            </a:r>
            <a:endPar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 name="文本框 4"/>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grpSp>
        <p:nvGrpSpPr>
          <p:cNvPr id="3" name="组合 2"/>
          <p:cNvGrpSpPr/>
          <p:nvPr/>
        </p:nvGrpSpPr>
        <p:grpSpPr>
          <a:xfrm>
            <a:off x="5887720" y="711035"/>
            <a:ext cx="2177415" cy="1791636"/>
            <a:chOff x="7184" y="2819"/>
            <a:chExt cx="6368" cy="4810"/>
          </a:xfrm>
        </p:grpSpPr>
        <p:grpSp>
          <p:nvGrpSpPr>
            <p:cNvPr id="7" name="组合 6"/>
            <p:cNvGrpSpPr/>
            <p:nvPr/>
          </p:nvGrpSpPr>
          <p:grpSpPr>
            <a:xfrm>
              <a:off x="7184" y="4323"/>
              <a:ext cx="5658" cy="3306"/>
              <a:chOff x="836585" y="2344588"/>
              <a:chExt cx="3136743" cy="2188295"/>
            </a:xfrm>
          </p:grpSpPr>
          <p:pic>
            <p:nvPicPr>
              <p:cNvPr id="9" name="图片 8"/>
              <p:cNvPicPr/>
              <p:nvPr>
                <p:custDataLst>
                  <p:tags r:id="rId3"/>
                </p:custDataLst>
              </p:nvPr>
            </p:nvPicPr>
            <p:blipFill>
              <a:blip r:embed="rId4"/>
              <a:stretch>
                <a:fillRect/>
              </a:stretch>
            </p:blipFill>
            <p:spPr>
              <a:xfrm>
                <a:off x="836585" y="2344588"/>
                <a:ext cx="3136743" cy="1726550"/>
              </a:xfrm>
              <a:prstGeom prst="rect">
                <a:avLst/>
              </a:prstGeom>
            </p:spPr>
          </p:pic>
          <p:cxnSp>
            <p:nvCxnSpPr>
              <p:cNvPr id="11" name="直接箭头连接符 10"/>
              <p:cNvCxnSpPr/>
              <p:nvPr>
                <p:custDataLst>
                  <p:tags r:id="rId5"/>
                </p:custDataLst>
              </p:nvPr>
            </p:nvCxnSpPr>
            <p:spPr>
              <a:xfrm flipH="1" flipV="1">
                <a:off x="2298983" y="3321035"/>
                <a:ext cx="215354" cy="646082"/>
              </a:xfrm>
              <a:prstGeom prst="straightConnector1">
                <a:avLst/>
              </a:prstGeom>
              <a:noFill/>
              <a:ln w="28575" cap="flat" cmpd="sng" algn="ctr">
                <a:solidFill>
                  <a:srgbClr val="629DD1">
                    <a:lumMod val="75000"/>
                  </a:srgbClr>
                </a:solidFill>
                <a:prstDash val="solid"/>
                <a:miter lim="800000"/>
                <a:tailEnd type="triangle"/>
              </a:ln>
              <a:effectLst/>
            </p:spPr>
          </p:cxnSp>
          <p:cxnSp>
            <p:nvCxnSpPr>
              <p:cNvPr id="13" name="直接连接符 12"/>
              <p:cNvCxnSpPr/>
              <p:nvPr>
                <p:custDataLst>
                  <p:tags r:id="rId6"/>
                </p:custDataLst>
              </p:nvPr>
            </p:nvCxnSpPr>
            <p:spPr>
              <a:xfrm>
                <a:off x="2671261" y="3413214"/>
                <a:ext cx="39637" cy="104302"/>
              </a:xfrm>
              <a:prstGeom prst="line">
                <a:avLst/>
              </a:prstGeom>
              <a:noFill/>
              <a:ln w="28575" cap="flat" cmpd="sng" algn="ctr">
                <a:solidFill>
                  <a:srgbClr val="629DD1">
                    <a:lumMod val="75000"/>
                  </a:srgbClr>
                </a:solidFill>
                <a:prstDash val="solid"/>
                <a:miter lim="800000"/>
              </a:ln>
              <a:effectLst/>
            </p:spPr>
          </p:cxnSp>
          <p:pic>
            <p:nvPicPr>
              <p:cNvPr id="14" name="图片 13"/>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9632" t="51451" r="69742" b="21393"/>
              <a:stretch>
                <a:fillRect/>
              </a:stretch>
            </p:blipFill>
            <p:spPr>
              <a:xfrm>
                <a:off x="2631169" y="3511026"/>
                <a:ext cx="412440" cy="333408"/>
              </a:xfrm>
              <a:prstGeom prst="rect">
                <a:avLst/>
              </a:prstGeom>
            </p:spPr>
          </p:pic>
          <p:sp>
            <p:nvSpPr>
              <p:cNvPr id="21" name="椭圆 20"/>
              <p:cNvSpPr/>
              <p:nvPr>
                <p:custDataLst>
                  <p:tags r:id="rId9"/>
                </p:custDataLst>
              </p:nvPr>
            </p:nvSpPr>
            <p:spPr>
              <a:xfrm>
                <a:off x="2472035" y="3220973"/>
                <a:ext cx="275056" cy="202060"/>
              </a:xfrm>
              <a:prstGeom prst="ellipse">
                <a:avLst/>
              </a:prstGeom>
              <a:noFill/>
              <a:ln w="28575" cap="flat" cmpd="sng" algn="ctr">
                <a:solidFill>
                  <a:srgbClr val="629DD1">
                    <a:lumMod val="75000"/>
                  </a:srgbClr>
                </a:solidFill>
                <a:prstDash val="sysDash"/>
                <a:miter lim="800000"/>
              </a:ln>
              <a:effectLst/>
            </p:spPr>
            <p:txBody>
              <a:bodyPr rot="0" spcFirstLastPara="0" vertOverflow="overflow" horzOverflow="overflow" vert="horz" wrap="square" lIns="0" tIns="45720" rIns="0" bIns="46800" numCol="1" spcCol="0" rtlCol="0" fromWordArt="0" anchor="t"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4A66AC">
                      <a:lumMod val="75000"/>
                    </a:srgbClr>
                  </a:solidFill>
                  <a:effectLst/>
                  <a:uLnTx/>
                  <a:uFillTx/>
                  <a:latin typeface="微软雅黑" panose="020B0503020204020204" charset="-122"/>
                  <a:ea typeface="微软雅黑" panose="020B0503020204020204" charset="-122"/>
                  <a:cs typeface="+mn-cs"/>
                </a:endParaRPr>
              </a:p>
            </p:txBody>
          </p:sp>
          <p:sp>
            <p:nvSpPr>
              <p:cNvPr id="22" name="文本框 21"/>
              <p:cNvSpPr txBox="1"/>
              <p:nvPr>
                <p:custDataLst>
                  <p:tags r:id="rId10"/>
                </p:custDataLst>
              </p:nvPr>
            </p:nvSpPr>
            <p:spPr>
              <a:xfrm>
                <a:off x="1785268" y="4286878"/>
                <a:ext cx="1432840" cy="246005"/>
              </a:xfrm>
              <a:prstGeom prst="rect">
                <a:avLst/>
              </a:prstGeom>
              <a:noFill/>
            </p:spPr>
            <p:txBody>
              <a:bodyPr wrap="square" lIns="0" tIns="0" rIns="0" bIns="0"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rPr>
                  <a:t>无线应变传感器</a:t>
                </a:r>
                <a:endParaRPr kumimoji="0" lang="zh-CN" altLang="en-US" sz="9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endParaRPr>
              </a:p>
            </p:txBody>
          </p:sp>
        </p:grpSp>
        <p:pic>
          <p:nvPicPr>
            <p:cNvPr id="23" name="图片 8"/>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t="11955"/>
            <a:stretch>
              <a:fillRect/>
            </a:stretch>
          </p:blipFill>
          <p:spPr bwMode="auto">
            <a:xfrm>
              <a:off x="10134" y="6717"/>
              <a:ext cx="43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箭头连接符 23"/>
            <p:cNvCxnSpPr/>
            <p:nvPr>
              <p:custDataLst>
                <p:tags r:id="rId13"/>
              </p:custDataLst>
            </p:nvPr>
          </p:nvCxnSpPr>
          <p:spPr>
            <a:xfrm flipV="1">
              <a:off x="10249" y="6338"/>
              <a:ext cx="704" cy="336"/>
            </a:xfrm>
            <a:prstGeom prst="straightConnector1">
              <a:avLst/>
            </a:prstGeom>
            <a:noFill/>
            <a:ln w="28575" cap="flat" cmpd="sng" algn="ctr">
              <a:solidFill>
                <a:srgbClr val="629DD1">
                  <a:lumMod val="75000"/>
                </a:srgbClr>
              </a:solidFill>
              <a:prstDash val="solid"/>
              <a:miter lim="800000"/>
              <a:tailEnd type="triangle"/>
            </a:ln>
            <a:effectLst/>
          </p:spPr>
        </p:cxnSp>
        <p:sp>
          <p:nvSpPr>
            <p:cNvPr id="25" name="文本框 24"/>
            <p:cNvSpPr txBox="1"/>
            <p:nvPr>
              <p:custDataLst>
                <p:tags r:id="rId14"/>
              </p:custDataLst>
            </p:nvPr>
          </p:nvSpPr>
          <p:spPr>
            <a:xfrm>
              <a:off x="7650" y="2819"/>
              <a:ext cx="5902" cy="1493"/>
            </a:xfrm>
            <a:prstGeom prst="rect">
              <a:avLst/>
            </a:prstGeom>
            <a:noFill/>
          </p:spPr>
          <p:txBody>
            <a:bodyPr wrap="square" rtlCol="0">
              <a:noAutofit/>
            </a:bodyPr>
            <a:p>
              <a:r>
                <a:rPr lang="en-US" altLang="zh-CN" b="1">
                  <a:sym typeface="+mn-ea"/>
                </a:rPr>
                <a:t>        </a:t>
              </a:r>
              <a:r>
                <a:rPr lang="zh-CN" altLang="en-US" sz="1200" b="1">
                  <a:sym typeface="+mn-ea"/>
                </a:rPr>
                <a:t>减速器爆炸图</a:t>
              </a:r>
              <a:endParaRPr lang="zh-CN" altLang="en-US" sz="1200" b="1">
                <a:sym typeface="+mn-ea"/>
              </a:endParaRPr>
            </a:p>
          </p:txBody>
        </p:sp>
      </p:grpSp>
      <p:sp>
        <p:nvSpPr>
          <p:cNvPr id="26" name="矩形 25"/>
          <p:cNvSpPr/>
          <p:nvPr>
            <p:custDataLst>
              <p:tags r:id="rId15"/>
            </p:custDataLst>
          </p:nvPr>
        </p:nvSpPr>
        <p:spPr>
          <a:xfrm>
            <a:off x="387985" y="594995"/>
            <a:ext cx="622300" cy="347281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高端装备关键零部件</a:t>
            </a:r>
            <a:endParaRPr lang="zh-CN" altLang="en-US" b="1" dirty="0">
              <a:latin typeface="微软雅黑" panose="020B0503020204020204" charset="-122"/>
              <a:ea typeface="微软雅黑" panose="020B0503020204020204" charset="-122"/>
              <a:sym typeface="+mn-ea"/>
            </a:endParaRPr>
          </a:p>
        </p:txBody>
      </p:sp>
      <p:sp>
        <p:nvSpPr>
          <p:cNvPr id="27" name="矩形 26"/>
          <p:cNvSpPr/>
          <p:nvPr>
            <p:custDataLst>
              <p:tags r:id="rId16"/>
            </p:custDataLst>
          </p:nvPr>
        </p:nvSpPr>
        <p:spPr>
          <a:xfrm>
            <a:off x="1184910" y="594995"/>
            <a:ext cx="7189470" cy="3472815"/>
          </a:xfrm>
          <a:prstGeom prst="rect">
            <a:avLst/>
          </a:prstGeom>
          <a:noFill/>
          <a:ln w="28575">
            <a:solidFill>
              <a:srgbClr val="0070C0"/>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900" b="1" dirty="0">
              <a:solidFill>
                <a:schemeClr val="bg2">
                  <a:lumMod val="50000"/>
                </a:schemeClr>
              </a:solidFill>
              <a:latin typeface="微软雅黑" panose="020B0503020204020204" charset="-122"/>
              <a:ea typeface="微软雅黑" panose="020B0503020204020204" charset="-122"/>
              <a:sym typeface="+mn-ea"/>
            </a:endParaRPr>
          </a:p>
        </p:txBody>
      </p:sp>
      <p:sp>
        <p:nvSpPr>
          <p:cNvPr id="28" name="矩形 27"/>
          <p:cNvSpPr/>
          <p:nvPr/>
        </p:nvSpPr>
        <p:spPr>
          <a:xfrm>
            <a:off x="394970" y="4276725"/>
            <a:ext cx="622300" cy="202184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主要挑战</a:t>
            </a:r>
            <a:endParaRPr lang="zh-CN" altLang="en-US" b="1" dirty="0">
              <a:latin typeface="微软雅黑" panose="020B0503020204020204" charset="-122"/>
              <a:ea typeface="微软雅黑" panose="020B0503020204020204" charset="-122"/>
              <a:sym typeface="+mn-ea"/>
            </a:endParaRPr>
          </a:p>
        </p:txBody>
      </p:sp>
      <p:sp>
        <p:nvSpPr>
          <p:cNvPr id="29" name="矩形 28"/>
          <p:cNvSpPr/>
          <p:nvPr/>
        </p:nvSpPr>
        <p:spPr>
          <a:xfrm>
            <a:off x="1195070" y="4277360"/>
            <a:ext cx="7188835" cy="2012315"/>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0" name="文本框 29"/>
          <p:cNvSpPr txBox="1"/>
          <p:nvPr/>
        </p:nvSpPr>
        <p:spPr>
          <a:xfrm>
            <a:off x="1342390" y="2774950"/>
            <a:ext cx="6903720" cy="1229995"/>
          </a:xfrm>
          <a:prstGeom prst="rect">
            <a:avLst/>
          </a:prstGeom>
          <a:noFill/>
        </p:spPr>
        <p:txBody>
          <a:bodyPr wrap="square" rtlCol="0" anchor="t">
            <a:spAutoFit/>
          </a:bodyPr>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工业装备领域：减速器关键部件状态监测</a:t>
            </a:r>
            <a:endParaRPr lang="zh-CN" altLang="en-US" sz="2000"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rPr>
              <a:t>核电领域：反应堆压力容器监测</a:t>
            </a:r>
            <a:endParaRPr lang="zh-CN" altLang="en-US"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航天领域：卫星舱内设备监测</a:t>
            </a:r>
            <a:endParaRPr lang="zh-CN" altLang="en-US" b="1" dirty="0">
              <a:latin typeface="微软雅黑" panose="020B0503020204020204" charset="-122"/>
              <a:ea typeface="微软雅黑" panose="020B0503020204020204" charset="-122"/>
              <a:sym typeface="+mn-ea"/>
            </a:endParaRPr>
          </a:p>
        </p:txBody>
      </p:sp>
      <p:sp>
        <p:nvSpPr>
          <p:cNvPr id="31" name="文本框 30"/>
          <p:cNvSpPr txBox="1"/>
          <p:nvPr/>
        </p:nvSpPr>
        <p:spPr>
          <a:xfrm>
            <a:off x="1203960" y="4596130"/>
            <a:ext cx="7179310" cy="1856740"/>
          </a:xfrm>
          <a:prstGeom prst="rect">
            <a:avLst/>
          </a:prstGeom>
          <a:noFill/>
        </p:spPr>
        <p:txBody>
          <a:bodyPr wrap="square" rtlCol="0" anchor="t" anchorCtr="0">
            <a:noAutofit/>
          </a:bodyPr>
          <a:p>
            <a:pPr lvl="0" indent="-285750" algn="just" fontAlgn="auto">
              <a:spcBef>
                <a:spcPts val="0"/>
              </a:spcBef>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rPr>
              <a:t>如何突破</a:t>
            </a:r>
            <a:r>
              <a:rPr lang="zh-CN" altLang="en-US" b="1" dirty="0">
                <a:solidFill>
                  <a:srgbClr val="FF0000"/>
                </a:solidFill>
                <a:latin typeface="微软雅黑" panose="020B0503020204020204" charset="-122"/>
                <a:ea typeface="微软雅黑" panose="020B0503020204020204" charset="-122"/>
              </a:rPr>
              <a:t>金属屏蔽环境</a:t>
            </a:r>
            <a:r>
              <a:rPr lang="zh-CN" altLang="en-US" b="1" dirty="0">
                <a:solidFill>
                  <a:schemeClr val="tx1"/>
                </a:solidFill>
                <a:latin typeface="微软雅黑" panose="020B0503020204020204" charset="-122"/>
                <a:ea typeface="微软雅黑" panose="020B0503020204020204" charset="-122"/>
              </a:rPr>
              <a:t>实现高效的</a:t>
            </a:r>
            <a:r>
              <a:rPr lang="zh-CN" altLang="en-US" b="1" dirty="0">
                <a:solidFill>
                  <a:srgbClr val="FF0000"/>
                </a:solidFill>
                <a:latin typeface="微软雅黑" panose="020B0503020204020204" charset="-122"/>
                <a:ea typeface="微软雅黑" panose="020B0503020204020204" charset="-122"/>
              </a:rPr>
              <a:t>无线能量与数据</a:t>
            </a:r>
            <a:r>
              <a:rPr lang="zh-CN" altLang="en-US" b="1" dirty="0">
                <a:solidFill>
                  <a:schemeClr val="tx1"/>
                </a:solidFill>
                <a:latin typeface="微软雅黑" panose="020B0503020204020204" charset="-122"/>
                <a:ea typeface="微软雅黑" panose="020B0503020204020204" charset="-122"/>
              </a:rPr>
              <a:t>传输</a:t>
            </a:r>
            <a:endParaRPr lang="zh-CN" altLang="en-US" b="1" dirty="0">
              <a:solidFill>
                <a:schemeClr val="tx1"/>
              </a:solidFill>
              <a:latin typeface="微软雅黑" panose="020B0503020204020204" charset="-122"/>
              <a:ea typeface="微软雅黑" panose="020B0503020204020204" charset="-122"/>
            </a:endParaRPr>
          </a:p>
          <a:p>
            <a:pPr indent="-285750" algn="just" fontAlgn="auto">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sym typeface="+mn-ea"/>
              </a:rPr>
              <a:t>如何为</a:t>
            </a:r>
            <a:r>
              <a:rPr lang="zh-CN" altLang="en-US" b="1" dirty="0">
                <a:solidFill>
                  <a:srgbClr val="FF0000"/>
                </a:solidFill>
                <a:latin typeface="微软雅黑" panose="020B0503020204020204" charset="-122"/>
                <a:ea typeface="微软雅黑" panose="020B0503020204020204" charset="-122"/>
                <a:sym typeface="+mn-ea"/>
              </a:rPr>
              <a:t>空间受限环境</a:t>
            </a:r>
            <a:r>
              <a:rPr lang="zh-CN" altLang="en-US" b="1" dirty="0">
                <a:solidFill>
                  <a:schemeClr val="tx1"/>
                </a:solidFill>
                <a:latin typeface="微软雅黑" panose="020B0503020204020204" charset="-122"/>
                <a:ea typeface="微软雅黑" panose="020B0503020204020204" charset="-122"/>
                <a:sym typeface="+mn-ea"/>
              </a:rPr>
              <a:t>中的传感器</a:t>
            </a:r>
            <a:r>
              <a:rPr lang="zh-CN" altLang="en-US" b="1" dirty="0">
                <a:solidFill>
                  <a:schemeClr val="tx1"/>
                </a:solidFill>
                <a:latin typeface="微软雅黑" panose="020B0503020204020204" charset="-122"/>
                <a:ea typeface="微软雅黑" panose="020B0503020204020204" charset="-122"/>
                <a:sym typeface="+mn-ea"/>
              </a:rPr>
              <a:t>提供可靠的无线能量与数据传输</a:t>
            </a:r>
            <a:endParaRPr lang="zh-CN" altLang="en-US" b="1" dirty="0">
              <a:solidFill>
                <a:schemeClr val="tx1"/>
              </a:solidFill>
              <a:latin typeface="微软雅黑" panose="020B0503020204020204" charset="-122"/>
              <a:ea typeface="微软雅黑" panose="020B0503020204020204" charset="-122"/>
              <a:sym typeface="+mn-ea"/>
            </a:endParaRPr>
          </a:p>
          <a:p>
            <a:pPr indent="-285750" algn="just" fontAlgn="auto">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sym typeface="+mn-ea"/>
              </a:rPr>
              <a:t>如何实现</a:t>
            </a:r>
            <a:r>
              <a:rPr lang="zh-CN" altLang="en-US" b="1" dirty="0">
                <a:solidFill>
                  <a:srgbClr val="FF0000"/>
                </a:solidFill>
                <a:latin typeface="微软雅黑" panose="020B0503020204020204" charset="-122"/>
                <a:ea typeface="微软雅黑" panose="020B0503020204020204" charset="-122"/>
                <a:sym typeface="+mn-ea"/>
              </a:rPr>
              <a:t>单一超声通道</a:t>
            </a:r>
            <a:r>
              <a:rPr lang="zh-CN" altLang="en-US" b="1" dirty="0">
                <a:solidFill>
                  <a:schemeClr val="tx1"/>
                </a:solidFill>
                <a:latin typeface="微软雅黑" panose="020B0503020204020204" charset="-122"/>
                <a:ea typeface="微软雅黑" panose="020B0503020204020204" charset="-122"/>
                <a:sym typeface="+mn-ea"/>
              </a:rPr>
              <a:t>情况下</a:t>
            </a:r>
            <a:r>
              <a:rPr lang="zh-CN" altLang="en-US" b="1" dirty="0">
                <a:solidFill>
                  <a:srgbClr val="FF0000"/>
                </a:solidFill>
                <a:latin typeface="微软雅黑" panose="020B0503020204020204" charset="-122"/>
                <a:ea typeface="微软雅黑" panose="020B0503020204020204" charset="-122"/>
                <a:sym typeface="+mn-ea"/>
              </a:rPr>
              <a:t>无线能量与数据传输</a:t>
            </a:r>
            <a:r>
              <a:rPr lang="zh-CN" altLang="en-US" b="1" dirty="0">
                <a:solidFill>
                  <a:schemeClr val="tx1"/>
                </a:solidFill>
                <a:latin typeface="微软雅黑" panose="020B0503020204020204" charset="-122"/>
                <a:ea typeface="微软雅黑" panose="020B0503020204020204" charset="-122"/>
                <a:sym typeface="+mn-ea"/>
              </a:rPr>
              <a:t>之间的</a:t>
            </a:r>
            <a:r>
              <a:rPr lang="zh-CN" altLang="en-US" b="1" dirty="0">
                <a:solidFill>
                  <a:srgbClr val="FF0000"/>
                </a:solidFill>
                <a:latin typeface="微软雅黑" panose="020B0503020204020204" charset="-122"/>
                <a:ea typeface="微软雅黑" panose="020B0503020204020204" charset="-122"/>
                <a:sym typeface="+mn-ea"/>
              </a:rPr>
              <a:t>耦合</a:t>
            </a:r>
            <a:endParaRPr lang="zh-CN" altLang="en-US" b="1" dirty="0">
              <a:solidFill>
                <a:schemeClr val="tx1"/>
              </a:solidFill>
              <a:latin typeface="微软雅黑" panose="020B0503020204020204" charset="-122"/>
              <a:ea typeface="微软雅黑" panose="020B0503020204020204" charset="-122"/>
              <a:sym typeface="+mn-ea"/>
            </a:endParaRPr>
          </a:p>
          <a:p>
            <a:pPr indent="-285750" algn="just" fontAlgn="auto">
              <a:spcAft>
                <a:spcPts val="1200"/>
              </a:spcAft>
              <a:buClr>
                <a:srgbClr val="000000"/>
              </a:buClr>
              <a:buFont typeface="Wingdings" panose="05000000000000000000" pitchFamily="2" charset="2"/>
              <a:buChar char="p"/>
              <a:defRPr/>
            </a:pP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1048775" name="箭头: 右 21594"/>
          <p:cNvSpPr/>
          <p:nvPr>
            <p:custDataLst>
              <p:tags r:id="rId17"/>
            </p:custDataLst>
          </p:nvPr>
        </p:nvSpPr>
        <p:spPr>
          <a:xfrm>
            <a:off x="5278755" y="165100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10" name="矩形 9"/>
          <p:cNvSpPr>
            <a:spLocks noChangeAspect="1"/>
          </p:cNvSpPr>
          <p:nvPr/>
        </p:nvSpPr>
        <p:spPr>
          <a:xfrm>
            <a:off x="1332230" y="713740"/>
            <a:ext cx="6913245" cy="1917065"/>
          </a:xfrm>
          <a:prstGeom prst="rect">
            <a:avLst/>
          </a:prstGeom>
          <a:noFill/>
          <a:ln w="28575">
            <a:solidFill>
              <a:srgbClr val="0070C0"/>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b="1" dirty="0">
              <a:solidFill>
                <a:schemeClr val="bg2">
                  <a:lumMod val="50000"/>
                </a:schemeClr>
              </a:solidFill>
              <a:latin typeface="微软雅黑" panose="020B0503020204020204" charset="-122"/>
              <a:ea typeface="微软雅黑" panose="020B0503020204020204" charset="-122"/>
            </a:endParaRPr>
          </a:p>
        </p:txBody>
      </p:sp>
      <p:sp>
        <p:nvSpPr>
          <p:cNvPr id="34" name="矩形 33"/>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封闭金属空间中实现单一通道进行无线能量与数据</a:t>
            </a:r>
            <a:r>
              <a:rPr lang="zh-CN" altLang="en-US" sz="2000" b="1" dirty="0">
                <a:latin typeface="微软雅黑" panose="020B0503020204020204" charset="-122"/>
                <a:ea typeface="微软雅黑" panose="020B0503020204020204" charset="-122"/>
                <a:sym typeface="+mn-ea"/>
              </a:rPr>
              <a:t>耦合传输</a:t>
            </a:r>
            <a:r>
              <a:rPr lang="zh-CN" altLang="en-US" sz="2000" b="1" dirty="0">
                <a:latin typeface="微软雅黑" panose="020B0503020204020204" charset="-122"/>
                <a:ea typeface="微软雅黑" panose="020B0503020204020204" charset="-122"/>
                <a:sym typeface="+mn-ea"/>
              </a:rPr>
              <a:t>亟需解决</a:t>
            </a:r>
            <a:endParaRPr lang="zh-CN" altLang="en-US" sz="200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2"/>
          <p:cNvSpPr>
            <a:spLocks noGrp="1"/>
          </p:cNvSpPr>
          <p:nvPr>
            <p:custDataLst>
              <p:tags r:id="rId1"/>
            </p:custDataLst>
          </p:nvPr>
        </p:nvSpPr>
        <p:spPr>
          <a:xfrm>
            <a:off x="7028910" y="6492875"/>
            <a:ext cx="2133600" cy="365125"/>
          </a:xfrm>
          <a:prstGeom prst="rect">
            <a:avLst/>
          </a:prstGeom>
        </p:spPr>
        <p:txBody>
          <a:bodyPr vert="horz" wrap="square" lIns="91402" tIns="45702" rIns="91402" bIns="45702" numCol="1" anchor="ctr" anchorCtr="0" compatLnSpc="1"/>
          <a:lstStyle>
            <a:defPPr>
              <a:defRPr lang="zh-CN"/>
            </a:defPPr>
            <a:lvl1pPr marL="0" algn="r" defTabSz="914400" rtl="0" eaLnBrk="1" latinLnBrk="0" hangingPunct="1">
              <a:lnSpc>
                <a:spcPct val="120000"/>
              </a:lnSpc>
              <a:spcBef>
                <a:spcPct val="20000"/>
              </a:spcBef>
              <a:buClr>
                <a:schemeClr val="folHlink"/>
              </a:buClr>
              <a:buSzPct val="60000"/>
              <a:defRPr kumimoji="1" sz="1400" b="0" kern="1200">
                <a:solidFill>
                  <a:schemeClr val="tx1"/>
                </a:solidFill>
                <a:latin typeface="黑体" panose="02010609060101010101" pitchFamily="49" charset="-122"/>
                <a:ea typeface="黑体" panose="02010609060101010101" pitchFamily="49" charset="-122"/>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a:lstStyle>
          <a:p>
            <a:pPr>
              <a:defRPr/>
            </a:pPr>
            <a:r>
              <a:rPr lang="en-US" altLang="zh-CN" b="1" dirty="0">
                <a:solidFill>
                  <a:schemeClr val="bg1">
                    <a:lumMod val="50000"/>
                  </a:schemeClr>
                </a:solidFill>
              </a:rPr>
              <a:t>4</a:t>
            </a:r>
            <a:endParaRPr lang="en-US" altLang="zh-CN" b="1" dirty="0">
              <a:solidFill>
                <a:schemeClr val="bg1">
                  <a:lumMod val="50000"/>
                </a:schemeClr>
              </a:solidFill>
            </a:endParaRPr>
          </a:p>
        </p:txBody>
      </p:sp>
      <p:sp>
        <p:nvSpPr>
          <p:cNvPr id="86" name="矩形 85"/>
          <p:cNvSpPr/>
          <p:nvPr>
            <p:custDataLst>
              <p:tags r:id="rId2"/>
            </p:custDataLst>
          </p:nvPr>
        </p:nvSpPr>
        <p:spPr>
          <a:xfrm>
            <a:off x="5468620" y="4319905"/>
            <a:ext cx="3104515" cy="5765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适合空间</a:t>
            </a:r>
            <a:r>
              <a:rPr lang="zh-CN" altLang="en-US" sz="2000" b="1" dirty="0">
                <a:sym typeface="+mn-ea"/>
              </a:rPr>
              <a:t>受限金属环境</a:t>
            </a:r>
            <a:endParaRPr lang="zh-CN" altLang="en-US" sz="2000" b="1" dirty="0">
              <a:sym typeface="+mn-ea"/>
            </a:endParaRPr>
          </a:p>
        </p:txBody>
      </p:sp>
      <p:sp>
        <p:nvSpPr>
          <p:cNvPr id="96" name="矩形 95"/>
          <p:cNvSpPr/>
          <p:nvPr>
            <p:custDataLst>
              <p:tags r:id="rId3"/>
            </p:custDataLst>
          </p:nvPr>
        </p:nvSpPr>
        <p:spPr>
          <a:xfrm>
            <a:off x="403225" y="1252855"/>
            <a:ext cx="4408170" cy="591820"/>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传统方式</a:t>
            </a:r>
            <a:endParaRPr lang="zh-CN" altLang="en-US" sz="2000" b="1" dirty="0">
              <a:latin typeface="微软雅黑" panose="020B0503020204020204" charset="-122"/>
              <a:ea typeface="微软雅黑" panose="020B0503020204020204" charset="-122"/>
              <a:sym typeface="+mn-ea"/>
            </a:endParaRPr>
          </a:p>
        </p:txBody>
      </p:sp>
      <p:sp>
        <p:nvSpPr>
          <p:cNvPr id="97" name="矩形 96"/>
          <p:cNvSpPr/>
          <p:nvPr>
            <p:custDataLst>
              <p:tags r:id="rId4"/>
            </p:custDataLst>
          </p:nvPr>
        </p:nvSpPr>
        <p:spPr>
          <a:xfrm>
            <a:off x="5335270" y="1254760"/>
            <a:ext cx="3340735" cy="5892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本课题超声-</a:t>
            </a:r>
            <a:r>
              <a:rPr lang="zh-CN" altLang="en-US" sz="2000" b="1" dirty="0">
                <a:sym typeface="+mn-ea"/>
              </a:rPr>
              <a:t>射频中继方式</a:t>
            </a:r>
            <a:endParaRPr lang="zh-CN" altLang="en-US" sz="2000" b="1" dirty="0">
              <a:sym typeface="+mn-ea"/>
            </a:endParaRPr>
          </a:p>
        </p:txBody>
      </p:sp>
      <p:sp>
        <p:nvSpPr>
          <p:cNvPr id="98" name="矩形 97"/>
          <p:cNvSpPr/>
          <p:nvPr>
            <p:custDataLst>
              <p:tags r:id="rId5"/>
            </p:custDataLst>
          </p:nvPr>
        </p:nvSpPr>
        <p:spPr>
          <a:xfrm>
            <a:off x="4922520" y="2249805"/>
            <a:ext cx="3473450" cy="2191385"/>
          </a:xfrm>
          <a:prstGeom prst="rect">
            <a:avLst/>
          </a:prstGeom>
        </p:spPr>
        <p:txBody>
          <a:bodyPr wrap="square">
            <a:noAutofit/>
          </a:bodyPr>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en-US" altLang="zh-CN"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p:txBody>
      </p:sp>
      <p:sp>
        <p:nvSpPr>
          <p:cNvPr id="99" name="左右箭头 98"/>
          <p:cNvSpPr/>
          <p:nvPr>
            <p:custDataLst>
              <p:tags r:id="rId6"/>
            </p:custDataLst>
          </p:nvPr>
        </p:nvSpPr>
        <p:spPr>
          <a:xfrm>
            <a:off x="4859655" y="3768090"/>
            <a:ext cx="428625" cy="227965"/>
          </a:xfrm>
          <a:prstGeom prst="leftRightArrow">
            <a:avLst/>
          </a:prstGeom>
          <a:solidFill>
            <a:schemeClr val="accent6"/>
          </a:soli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b="1" dirty="0">
              <a:sym typeface="+mn-ea"/>
            </a:endParaRPr>
          </a:p>
        </p:txBody>
      </p:sp>
      <p:cxnSp>
        <p:nvCxnSpPr>
          <p:cNvPr id="102" name="直接箭头连接符 101"/>
          <p:cNvCxnSpPr>
            <a:stCxn id="16" idx="1"/>
            <a:endCxn id="20" idx="1"/>
          </p:cNvCxnSpPr>
          <p:nvPr>
            <p:custDataLst>
              <p:tags r:id="rId7"/>
            </p:custDataLst>
          </p:nvPr>
        </p:nvCxnSpPr>
        <p:spPr>
          <a:xfrm flipV="1">
            <a:off x="2292350" y="2466975"/>
            <a:ext cx="148590" cy="29591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4" name="直接箭头连接符 103"/>
          <p:cNvCxnSpPr>
            <a:stCxn id="16" idx="1"/>
            <a:endCxn id="19" idx="1"/>
          </p:cNvCxnSpPr>
          <p:nvPr>
            <p:custDataLst>
              <p:tags r:id="rId8"/>
            </p:custDataLst>
          </p:nvPr>
        </p:nvCxnSpPr>
        <p:spPr>
          <a:xfrm>
            <a:off x="2292350" y="2762885"/>
            <a:ext cx="147955" cy="19748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5" name="直接箭头连接符 104"/>
          <p:cNvCxnSpPr>
            <a:stCxn id="15" idx="1"/>
            <a:endCxn id="18" idx="1"/>
          </p:cNvCxnSpPr>
          <p:nvPr>
            <p:custDataLst>
              <p:tags r:id="rId9"/>
            </p:custDataLst>
          </p:nvPr>
        </p:nvCxnSpPr>
        <p:spPr>
          <a:xfrm flipV="1">
            <a:off x="2291080" y="3463925"/>
            <a:ext cx="149860" cy="2317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6" name="直接箭头连接符 105"/>
          <p:cNvCxnSpPr>
            <a:stCxn id="15" idx="1"/>
            <a:endCxn id="17" idx="1"/>
          </p:cNvCxnSpPr>
          <p:nvPr>
            <p:custDataLst>
              <p:tags r:id="rId10"/>
            </p:custDataLst>
          </p:nvPr>
        </p:nvCxnSpPr>
        <p:spPr>
          <a:xfrm>
            <a:off x="2291080" y="3695700"/>
            <a:ext cx="141605" cy="29019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108" name="矩形 107"/>
          <p:cNvSpPr/>
          <p:nvPr>
            <p:custDataLst>
              <p:tags r:id="rId11"/>
            </p:custDataLst>
          </p:nvPr>
        </p:nvSpPr>
        <p:spPr>
          <a:xfrm>
            <a:off x="5463540" y="3244850"/>
            <a:ext cx="3109595" cy="7512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方向性强，能量易集中，</a:t>
            </a:r>
            <a:r>
              <a:rPr lang="zh-CN" altLang="en-US" sz="2000" b="1" dirty="0">
                <a:sym typeface="+mn-ea"/>
              </a:rPr>
              <a:t>能克服金属</a:t>
            </a:r>
            <a:r>
              <a:rPr lang="zh-CN" altLang="en-US" sz="2000" b="1" dirty="0">
                <a:sym typeface="+mn-ea"/>
              </a:rPr>
              <a:t>屏蔽</a:t>
            </a:r>
            <a:endParaRPr lang="zh-CN" altLang="en-US" sz="2000" b="1" dirty="0">
              <a:sym typeface="+mn-ea"/>
            </a:endParaRPr>
          </a:p>
        </p:txBody>
      </p:sp>
      <p:sp>
        <p:nvSpPr>
          <p:cNvPr id="109" name="矩形 108"/>
          <p:cNvSpPr/>
          <p:nvPr>
            <p:custDataLst>
              <p:tags r:id="rId12"/>
            </p:custDataLst>
          </p:nvPr>
        </p:nvSpPr>
        <p:spPr>
          <a:xfrm>
            <a:off x="5445760" y="2420620"/>
            <a:ext cx="3104515" cy="5734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声波在金属中传播更容易</a:t>
            </a:r>
            <a:endParaRPr lang="zh-CN" altLang="en-US" sz="2000" b="1" dirty="0">
              <a:sym typeface="+mn-ea"/>
            </a:endParaRPr>
          </a:p>
        </p:txBody>
      </p:sp>
      <p:sp>
        <p:nvSpPr>
          <p:cNvPr id="110" name="矩形 109"/>
          <p:cNvSpPr/>
          <p:nvPr>
            <p:custDataLst>
              <p:tags r:id="rId13"/>
            </p:custDataLst>
          </p:nvPr>
        </p:nvSpPr>
        <p:spPr>
          <a:xfrm>
            <a:off x="403860" y="2126615"/>
            <a:ext cx="4408170" cy="351599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11" name="矩形 110"/>
          <p:cNvSpPr/>
          <p:nvPr>
            <p:custDataLst>
              <p:tags r:id="rId14"/>
            </p:custDataLst>
          </p:nvPr>
        </p:nvSpPr>
        <p:spPr>
          <a:xfrm>
            <a:off x="5335905" y="2126615"/>
            <a:ext cx="3340735" cy="3515995"/>
          </a:xfrm>
          <a:prstGeom prst="rect">
            <a:avLst/>
          </a:prstGeom>
          <a:noFill/>
          <a:ln w="28575" cap="flat" cmpd="sng" algn="ctr">
            <a:solidFill>
              <a:schemeClr val="accent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3" name="矩形 2"/>
          <p:cNvSpPr/>
          <p:nvPr>
            <p:custDataLst>
              <p:tags r:id="rId15"/>
            </p:custDataLst>
          </p:nvPr>
        </p:nvSpPr>
        <p:spPr>
          <a:xfrm rot="10800000" flipV="1">
            <a:off x="513715" y="427545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纯超声</a:t>
            </a:r>
            <a:endParaRPr lang="zh-CN" altLang="en-US" sz="2000" b="1" dirty="0">
              <a:latin typeface="微软雅黑" panose="020B0503020204020204" charset="-122"/>
              <a:ea typeface="微软雅黑" panose="020B0503020204020204" charset="-122"/>
              <a:sym typeface="+mn-ea"/>
            </a:endParaRPr>
          </a:p>
        </p:txBody>
      </p:sp>
      <p:sp>
        <p:nvSpPr>
          <p:cNvPr id="4" name="矩形 3"/>
          <p:cNvSpPr/>
          <p:nvPr>
            <p:custDataLst>
              <p:tags r:id="rId16"/>
            </p:custDataLst>
          </p:nvPr>
        </p:nvSpPr>
        <p:spPr>
          <a:xfrm>
            <a:off x="2442210" y="4275455"/>
            <a:ext cx="226377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安装位置受限</a:t>
            </a:r>
            <a:endParaRPr lang="zh-CN" altLang="en-US" sz="2000" b="1" dirty="0">
              <a:latin typeface="微软雅黑" panose="020B0503020204020204" charset="-122"/>
              <a:ea typeface="微软雅黑" panose="020B0503020204020204" charset="-122"/>
              <a:sym typeface="+mn-ea"/>
            </a:endParaRPr>
          </a:p>
        </p:txBody>
      </p:sp>
      <p:cxnSp>
        <p:nvCxnSpPr>
          <p:cNvPr id="6" name="直接箭头连接符 5"/>
          <p:cNvCxnSpPr>
            <a:stCxn id="8" idx="1"/>
            <a:endCxn id="10" idx="3"/>
          </p:cNvCxnSpPr>
          <p:nvPr>
            <p:custDataLst>
              <p:tags r:id="rId17"/>
            </p:custDataLst>
          </p:nvPr>
        </p:nvCxnSpPr>
        <p:spPr>
          <a:xfrm flipV="1">
            <a:off x="2292350" y="5141595"/>
            <a:ext cx="149860" cy="31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8" name="矩形 7"/>
          <p:cNvSpPr/>
          <p:nvPr>
            <p:custDataLst>
              <p:tags r:id="rId18"/>
            </p:custDataLst>
          </p:nvPr>
        </p:nvSpPr>
        <p:spPr>
          <a:xfrm rot="10800000" flipV="1">
            <a:off x="513715" y="4806950"/>
            <a:ext cx="177863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传统超声-射频中继方式</a:t>
            </a:r>
            <a:endParaRPr lang="zh-CN" altLang="en-US" sz="2000" b="1" dirty="0">
              <a:latin typeface="微软雅黑" panose="020B0503020204020204" charset="-122"/>
              <a:ea typeface="微软雅黑" panose="020B0503020204020204" charset="-122"/>
              <a:sym typeface="+mn-ea"/>
            </a:endParaRPr>
          </a:p>
        </p:txBody>
      </p:sp>
      <p:sp>
        <p:nvSpPr>
          <p:cNvPr id="10" name="矩形 9"/>
          <p:cNvSpPr/>
          <p:nvPr>
            <p:custDataLst>
              <p:tags r:id="rId19"/>
            </p:custDataLst>
          </p:nvPr>
        </p:nvSpPr>
        <p:spPr>
          <a:xfrm rot="10800000" flipV="1">
            <a:off x="2442210" y="4803775"/>
            <a:ext cx="226377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依赖空旷外部环境</a:t>
            </a:r>
            <a:endParaRPr lang="zh-CN" altLang="en-US" sz="2000" b="1" dirty="0">
              <a:latin typeface="微软雅黑" panose="020B0503020204020204" charset="-122"/>
              <a:ea typeface="微软雅黑" panose="020B0503020204020204" charset="-122"/>
              <a:sym typeface="+mn-ea"/>
            </a:endParaRPr>
          </a:p>
        </p:txBody>
      </p:sp>
      <p:sp>
        <p:nvSpPr>
          <p:cNvPr id="15" name="矩形 14"/>
          <p:cNvSpPr/>
          <p:nvPr>
            <p:custDataLst>
              <p:tags r:id="rId20"/>
            </p:custDataLst>
          </p:nvPr>
        </p:nvSpPr>
        <p:spPr>
          <a:xfrm rot="10800000" flipV="1">
            <a:off x="512445" y="3477260"/>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导线</a:t>
            </a:r>
            <a:r>
              <a:rPr lang="zh-CN" altLang="en-US" sz="2000" b="1" dirty="0">
                <a:latin typeface="微软雅黑" panose="020B0503020204020204" charset="-122"/>
                <a:ea typeface="微软雅黑" panose="020B0503020204020204" charset="-122"/>
                <a:sym typeface="+mn-ea"/>
              </a:rPr>
              <a:t>馈通</a:t>
            </a:r>
            <a:endParaRPr lang="zh-CN" altLang="en-US" sz="2000" b="1" dirty="0">
              <a:latin typeface="微软雅黑" panose="020B0503020204020204" charset="-122"/>
              <a:ea typeface="微软雅黑" panose="020B0503020204020204" charset="-122"/>
              <a:sym typeface="+mn-ea"/>
            </a:endParaRPr>
          </a:p>
        </p:txBody>
      </p:sp>
      <p:sp>
        <p:nvSpPr>
          <p:cNvPr id="16" name="矩形 15"/>
          <p:cNvSpPr/>
          <p:nvPr>
            <p:custDataLst>
              <p:tags r:id="rId21"/>
            </p:custDataLst>
          </p:nvPr>
        </p:nvSpPr>
        <p:spPr>
          <a:xfrm rot="10800000" flipV="1">
            <a:off x="513715" y="254444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电池</a:t>
            </a:r>
            <a:r>
              <a:rPr lang="zh-CN" altLang="en-US" sz="2000" b="1" dirty="0">
                <a:latin typeface="微软雅黑" panose="020B0503020204020204" charset="-122"/>
                <a:ea typeface="微软雅黑" panose="020B0503020204020204" charset="-122"/>
                <a:sym typeface="+mn-ea"/>
              </a:rPr>
              <a:t>供电</a:t>
            </a:r>
            <a:endParaRPr lang="zh-CN" altLang="en-US" sz="2000" b="1" dirty="0">
              <a:latin typeface="微软雅黑" panose="020B0503020204020204" charset="-122"/>
              <a:ea typeface="微软雅黑" panose="020B0503020204020204" charset="-122"/>
              <a:sym typeface="+mn-ea"/>
            </a:endParaRPr>
          </a:p>
        </p:txBody>
      </p:sp>
      <p:sp>
        <p:nvSpPr>
          <p:cNvPr id="17" name="矩形 16"/>
          <p:cNvSpPr/>
          <p:nvPr>
            <p:custDataLst>
              <p:tags r:id="rId22"/>
            </p:custDataLst>
          </p:nvPr>
        </p:nvSpPr>
        <p:spPr>
          <a:xfrm>
            <a:off x="2432685" y="376809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降低结构</a:t>
            </a:r>
            <a:r>
              <a:rPr lang="zh-CN" altLang="en-US" sz="2000" b="1" dirty="0">
                <a:latin typeface="微软雅黑" panose="020B0503020204020204" charset="-122"/>
                <a:ea typeface="微软雅黑" panose="020B0503020204020204" charset="-122"/>
                <a:sym typeface="+mn-ea"/>
              </a:rPr>
              <a:t>强度</a:t>
            </a:r>
            <a:endParaRPr lang="zh-CN" altLang="en-US" sz="2000" b="1" dirty="0">
              <a:latin typeface="微软雅黑" panose="020B0503020204020204" charset="-122"/>
              <a:ea typeface="微软雅黑" panose="020B0503020204020204" charset="-122"/>
              <a:sym typeface="+mn-ea"/>
            </a:endParaRPr>
          </a:p>
        </p:txBody>
      </p:sp>
      <p:sp>
        <p:nvSpPr>
          <p:cNvPr id="18" name="矩形 17"/>
          <p:cNvSpPr/>
          <p:nvPr>
            <p:custDataLst>
              <p:tags r:id="rId23"/>
            </p:custDataLst>
          </p:nvPr>
        </p:nvSpPr>
        <p:spPr>
          <a:xfrm>
            <a:off x="2440940" y="324612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破坏结构</a:t>
            </a:r>
            <a:r>
              <a:rPr lang="zh-CN" altLang="en-US" sz="2000" b="1" dirty="0">
                <a:latin typeface="微软雅黑" panose="020B0503020204020204" charset="-122"/>
                <a:ea typeface="微软雅黑" panose="020B0503020204020204" charset="-122"/>
                <a:sym typeface="+mn-ea"/>
              </a:rPr>
              <a:t>完整性</a:t>
            </a:r>
            <a:endParaRPr lang="zh-CN" altLang="en-US" sz="2000" b="1" dirty="0">
              <a:latin typeface="微软雅黑" panose="020B0503020204020204" charset="-122"/>
              <a:ea typeface="微软雅黑" panose="020B0503020204020204" charset="-122"/>
              <a:sym typeface="+mn-ea"/>
            </a:endParaRPr>
          </a:p>
        </p:txBody>
      </p:sp>
      <p:sp>
        <p:nvSpPr>
          <p:cNvPr id="19" name="矩形 18"/>
          <p:cNvSpPr/>
          <p:nvPr>
            <p:custDataLst>
              <p:tags r:id="rId24"/>
            </p:custDataLst>
          </p:nvPr>
        </p:nvSpPr>
        <p:spPr>
          <a:xfrm>
            <a:off x="2440305" y="2742565"/>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更换</a:t>
            </a:r>
            <a:r>
              <a:rPr lang="zh-CN" altLang="en-US" sz="2000" b="1" dirty="0">
                <a:latin typeface="微软雅黑" panose="020B0503020204020204" charset="-122"/>
                <a:ea typeface="微软雅黑" panose="020B0503020204020204" charset="-122"/>
                <a:sym typeface="+mn-ea"/>
              </a:rPr>
              <a:t>困难</a:t>
            </a:r>
            <a:endParaRPr lang="zh-CN" altLang="en-US" sz="2000" b="1" dirty="0">
              <a:latin typeface="微软雅黑" panose="020B0503020204020204" charset="-122"/>
              <a:ea typeface="微软雅黑" panose="020B0503020204020204" charset="-122"/>
              <a:sym typeface="+mn-ea"/>
            </a:endParaRPr>
          </a:p>
        </p:txBody>
      </p:sp>
      <p:sp>
        <p:nvSpPr>
          <p:cNvPr id="20" name="矩形 19"/>
          <p:cNvSpPr/>
          <p:nvPr>
            <p:custDataLst>
              <p:tags r:id="rId25"/>
            </p:custDataLst>
          </p:nvPr>
        </p:nvSpPr>
        <p:spPr>
          <a:xfrm>
            <a:off x="2440940" y="224917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体积</a:t>
            </a:r>
            <a:r>
              <a:rPr lang="zh-CN" altLang="en-US" sz="2000" b="1" dirty="0">
                <a:latin typeface="微软雅黑" panose="020B0503020204020204" charset="-122"/>
                <a:ea typeface="微软雅黑" panose="020B0503020204020204" charset="-122"/>
                <a:sym typeface="+mn-ea"/>
              </a:rPr>
              <a:t>较大</a:t>
            </a:r>
            <a:endParaRPr lang="zh-CN" altLang="en-US" sz="2000" b="1" dirty="0">
              <a:latin typeface="微软雅黑" panose="020B0503020204020204" charset="-122"/>
              <a:ea typeface="微软雅黑" panose="020B0503020204020204" charset="-122"/>
              <a:sym typeface="+mn-ea"/>
            </a:endParaRPr>
          </a:p>
        </p:txBody>
      </p:sp>
      <p:cxnSp>
        <p:nvCxnSpPr>
          <p:cNvPr id="21" name="直接箭头连接符 20"/>
          <p:cNvCxnSpPr>
            <a:stCxn id="3" idx="1"/>
          </p:cNvCxnSpPr>
          <p:nvPr>
            <p:custDataLst>
              <p:tags r:id="rId26"/>
            </p:custDataLst>
          </p:nvPr>
        </p:nvCxnSpPr>
        <p:spPr>
          <a:xfrm>
            <a:off x="2292350" y="4493895"/>
            <a:ext cx="142240" cy="127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7" name="文本框 6"/>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11" name="文本框 10"/>
          <p:cNvSpPr txBox="1"/>
          <p:nvPr/>
        </p:nvSpPr>
        <p:spPr>
          <a:xfrm>
            <a:off x="282258" y="634365"/>
            <a:ext cx="7414736" cy="460375"/>
          </a:xfrm>
          <a:prstGeom prst="rect">
            <a:avLst/>
          </a:prstGeom>
          <a:noFill/>
        </p:spPr>
        <p:txBody>
          <a:bodyPr wrap="square" rtlCol="0">
            <a:spAutoFit/>
          </a:bodyPr>
          <a:p>
            <a:r>
              <a:rPr lang="zh-CN" altLang="en-US" sz="2400" b="1" dirty="0">
                <a:solidFill>
                  <a:srgbClr val="0070C0"/>
                </a:solidFill>
                <a:latin typeface="微软雅黑" panose="020B0503020204020204" charset="-122"/>
                <a:ea typeface="微软雅黑" panose="020B0503020204020204" charset="-122"/>
              </a:rPr>
              <a:t>研究现状</a:t>
            </a:r>
            <a:r>
              <a:rPr lang="zh-CN" altLang="en-US" sz="2100" b="1" dirty="0">
                <a:solidFill>
                  <a:srgbClr val="0070C0"/>
                </a:solidFill>
                <a:latin typeface="微软雅黑" panose="020B0503020204020204" charset="-122"/>
                <a:ea typeface="微软雅黑" panose="020B0503020204020204" charset="-122"/>
              </a:rPr>
              <a:t> —— </a:t>
            </a:r>
            <a:r>
              <a:rPr lang="zh-CN" altLang="en-US" b="1" dirty="0">
                <a:solidFill>
                  <a:srgbClr val="FF0000"/>
                </a:solidFill>
                <a:latin typeface="微软雅黑" panose="020B0503020204020204" charset="-122"/>
                <a:ea typeface="微软雅黑" panose="020B0503020204020204" charset="-122"/>
                <a:sym typeface="+mn-ea"/>
              </a:rPr>
              <a:t>传统方式与本课题方式对比</a:t>
            </a:r>
            <a:endParaRPr lang="zh-CN" altLang="en-US"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当前科研成果</a:t>
            </a:r>
            <a:endParaRPr lang="zh-CN" altLang="en-US" sz="2400" b="1" dirty="0">
              <a:latin typeface="微软雅黑" panose="020B0503020204020204" charset="-122"/>
              <a:ea typeface="微软雅黑" panose="020B0503020204020204" charset="-122"/>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grpSp>
        <p:nvGrpSpPr>
          <p:cNvPr id="2" name="组合 1"/>
          <p:cNvGrpSpPr/>
          <p:nvPr>
            <p:custDataLst>
              <p:tags r:id="rId30"/>
            </p:custDataLst>
          </p:nvPr>
        </p:nvGrpSpPr>
        <p:grpSpPr>
          <a:xfrm>
            <a:off x="2694305" y="5410200"/>
            <a:ext cx="4396740" cy="664845"/>
            <a:chOff x="4213" y="7051"/>
            <a:chExt cx="6924" cy="1047"/>
          </a:xfrm>
        </p:grpSpPr>
        <p:grpSp>
          <p:nvGrpSpPr>
            <p:cNvPr id="5" name="Group 24"/>
            <p:cNvGrpSpPr/>
            <p:nvPr>
              <p:custDataLst>
                <p:tags r:id="rId31"/>
              </p:custDataLst>
            </p:nvPr>
          </p:nvGrpSpPr>
          <p:grpSpPr>
            <a:xfrm>
              <a:off x="4213" y="7051"/>
              <a:ext cx="1200" cy="1047"/>
              <a:chOff x="3174" y="2656"/>
              <a:chExt cx="1549" cy="1351"/>
            </a:xfrm>
          </p:grpSpPr>
          <p:sp>
            <p:nvSpPr>
              <p:cNvPr id="6" name="AutoShape 25"/>
              <p:cNvSpPr/>
              <p:nvPr>
                <p:custDataLst>
                  <p:tags r:id="rId3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8" name="AutoShape 26"/>
              <p:cNvSpPr/>
              <p:nvPr>
                <p:custDataLst>
                  <p:tags r:id="rId3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9" name="AutoShape 27"/>
              <p:cNvSpPr>
                <a:spLocks noChangeArrowheads="1"/>
              </p:cNvSpPr>
              <p:nvPr>
                <p:custDataLst>
                  <p:tags r:id="rId3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 name="Line 28"/>
            <p:cNvSpPr/>
            <p:nvPr>
              <p:custDataLst>
                <p:tags r:id="rId35"/>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4" name="Text Box 29"/>
            <p:cNvSpPr txBox="1">
              <a:spLocks noChangeArrowheads="1"/>
            </p:cNvSpPr>
            <p:nvPr>
              <p:custDataLst>
                <p:tags r:id="rId36"/>
              </p:custDataLst>
            </p:nvPr>
          </p:nvSpPr>
          <p:spPr bwMode="auto">
            <a:xfrm>
              <a:off x="5533" y="7246"/>
              <a:ext cx="5604"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总结与下一步工作计划</a:t>
              </a:r>
              <a:endParaRPr lang="zh-CN" altLang="en-US" sz="2400" b="1" dirty="0">
                <a:latin typeface="微软雅黑" panose="020B0503020204020204" charset="-122"/>
                <a:ea typeface="微软雅黑" panose="020B0503020204020204" charset="-122"/>
                <a:sym typeface="+mn-ea"/>
              </a:endParaRPr>
            </a:p>
          </p:txBody>
        </p:sp>
        <p:sp>
          <p:nvSpPr>
            <p:cNvPr id="15" name="Text Box 30"/>
            <p:cNvSpPr txBox="1"/>
            <p:nvPr>
              <p:custDataLst>
                <p:tags r:id="rId37"/>
              </p:custDataLst>
            </p:nvPr>
          </p:nvSpPr>
          <p:spPr>
            <a:xfrm>
              <a:off x="4525" y="7236"/>
              <a:ext cx="555" cy="72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49350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49910"/>
            <a:ext cx="9340215" cy="398780"/>
          </a:xfrm>
          <a:prstGeom prst="rect">
            <a:avLst/>
          </a:prstGeom>
          <a:noFill/>
        </p:spPr>
        <p:txBody>
          <a:bodyPr wrap="square" rtlCol="0" anchor="t">
            <a:spAutoFit/>
          </a:bodyPr>
          <a:p>
            <a:pPr marL="355600" indent="-342900">
              <a:buClrTx/>
              <a:buSzTx/>
              <a:buFont typeface="Wingdings" panose="05000000000000000000" pitchFamily="2" charset="2"/>
              <a:buChar char="Ø"/>
              <a:tabLst>
                <a:tab pos="1641475" algn="l"/>
                <a:tab pos="2152650" algn="l"/>
                <a:tab pos="3412490" algn="l"/>
              </a:tabLst>
            </a:pPr>
            <a:r>
              <a:rPr lang="zh-CN" altLang="en-US" sz="2000" b="1">
                <a:sym typeface="+mn-ea"/>
              </a:rPr>
              <a:t>封闭金属空间下</a:t>
            </a:r>
            <a:r>
              <a:rPr lang="zh-CN" altLang="en-US" sz="2000" b="1">
                <a:solidFill>
                  <a:srgbClr val="FF0000"/>
                </a:solidFill>
                <a:sym typeface="+mn-ea"/>
              </a:rPr>
              <a:t>单一超声通道</a:t>
            </a:r>
            <a:r>
              <a:rPr lang="zh-CN" altLang="en-US" sz="2000" b="1">
                <a:sym typeface="+mn-ea"/>
              </a:rPr>
              <a:t>无线能量与数据传输系统</a:t>
            </a:r>
            <a:r>
              <a:rPr lang="zh-CN" altLang="en-US" sz="2000" b="1">
                <a:sym typeface="+mn-ea"/>
              </a:rPr>
              <a:t>总体方案</a:t>
            </a:r>
            <a:endParaRPr lang="zh-CN" altLang="en-US" sz="2000" b="1">
              <a:sym typeface="+mn-ea"/>
            </a:endParaRPr>
          </a:p>
        </p:txBody>
      </p:sp>
      <p:graphicFrame>
        <p:nvGraphicFramePr>
          <p:cNvPr id="5" name="对象 4">
            <a:hlinkClick r:id="" action="ppaction://ole?verb="/>
          </p:cNvPr>
          <p:cNvGraphicFramePr>
            <a:graphicFrameLocks noChangeAspect="1"/>
          </p:cNvGraphicFramePr>
          <p:nvPr/>
        </p:nvGraphicFramePr>
        <p:xfrm>
          <a:off x="0" y="1149985"/>
          <a:ext cx="9144000" cy="4556760"/>
        </p:xfrm>
        <a:graphic>
          <a:graphicData uri="http://schemas.openxmlformats.org/presentationml/2006/ole">
            <mc:AlternateContent xmlns:mc="http://schemas.openxmlformats.org/markup-compatibility/2006">
              <mc:Choice xmlns:v="urn:schemas-microsoft-com:vml" Requires="v">
                <p:oleObj spid="_x0000_s1025" name="" r:id="rId1" imgW="7894955" imgH="3934460" progId="Visio.Drawing.15">
                  <p:embed/>
                </p:oleObj>
              </mc:Choice>
              <mc:Fallback>
                <p:oleObj name="" r:id="rId1" imgW="7894955" imgH="3934460" progId="Visio.Drawing.15">
                  <p:embed/>
                  <p:pic>
                    <p:nvPicPr>
                      <p:cNvPr id="0" name="图片 1024"/>
                      <p:cNvPicPr/>
                      <p:nvPr/>
                    </p:nvPicPr>
                    <p:blipFill>
                      <a:blip r:embed="rId2"/>
                      <a:stretch>
                        <a:fillRect/>
                      </a:stretch>
                    </p:blipFill>
                    <p:spPr>
                      <a:xfrm>
                        <a:off x="0" y="1149985"/>
                        <a:ext cx="9144000" cy="455676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8505" y="6020434"/>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graphicFrame>
        <p:nvGraphicFramePr>
          <p:cNvPr id="3" name="对象 -2147482624"/>
          <p:cNvGraphicFramePr>
            <a:graphicFrameLocks noChangeAspect="1"/>
          </p:cNvGraphicFramePr>
          <p:nvPr/>
        </p:nvGraphicFramePr>
        <p:xfrm>
          <a:off x="351790" y="1196658"/>
          <a:ext cx="8439785" cy="4824095"/>
        </p:xfrm>
        <a:graphic>
          <a:graphicData uri="http://schemas.openxmlformats.org/presentationml/2006/ole">
            <mc:AlternateContent xmlns:mc="http://schemas.openxmlformats.org/markup-compatibility/2006">
              <mc:Choice xmlns:v="urn:schemas-microsoft-com:vml" Requires="v">
                <p:oleObj spid="_x0000_s3076" name="" r:id="rId1" imgW="7355840" imgH="4358640" progId="Visio.Drawing.15">
                  <p:embed/>
                </p:oleObj>
              </mc:Choice>
              <mc:Fallback>
                <p:oleObj name="" r:id="rId1" imgW="7355840" imgH="4358640" progId="Visio.Drawing.15">
                  <p:embed/>
                  <p:pic>
                    <p:nvPicPr>
                      <p:cNvPr id="0" name="图片 3075"/>
                      <p:cNvPicPr/>
                      <p:nvPr/>
                    </p:nvPicPr>
                    <p:blipFill>
                      <a:blip r:embed="rId2"/>
                      <a:srcRect l="3180" t="5054" r="3180" b="5054"/>
                      <a:stretch>
                        <a:fillRect/>
                      </a:stretch>
                    </p:blipFill>
                    <p:spPr>
                      <a:xfrm>
                        <a:off x="351790" y="1196658"/>
                        <a:ext cx="8439785" cy="4824095"/>
                      </a:xfrm>
                      <a:prstGeom prst="rect">
                        <a:avLst/>
                      </a:prstGeom>
                      <a:noFill/>
                      <a:ln w="38100">
                        <a:noFill/>
                        <a:miter/>
                      </a:ln>
                    </p:spPr>
                  </p:pic>
                </p:oleObj>
              </mc:Fallback>
            </mc:AlternateContent>
          </a:graphicData>
        </a:graphic>
      </p:graphicFrame>
      <p:sp>
        <p:nvSpPr>
          <p:cNvPr id="5" name="文本框 4"/>
          <p:cNvSpPr txBox="1"/>
          <p:nvPr/>
        </p:nvSpPr>
        <p:spPr>
          <a:xfrm>
            <a:off x="351790" y="579120"/>
            <a:ext cx="7952740" cy="398780"/>
          </a:xfrm>
          <a:prstGeom prst="rect">
            <a:avLst/>
          </a:prstGeom>
          <a:noFill/>
        </p:spPr>
        <p:txBody>
          <a:bodyPr wrap="square" rtlCol="0" anchor="t">
            <a:spAutoFit/>
          </a:bodyPr>
          <a:p>
            <a:pPr marL="355600" indent="-342900">
              <a:buClrTx/>
              <a:buSzTx/>
              <a:buFont typeface="Wingdings" panose="05000000000000000000" pitchFamily="2" charset="2"/>
              <a:buChar char="Ø"/>
              <a:tabLst>
                <a:tab pos="1641475" algn="l"/>
                <a:tab pos="2152650" algn="l"/>
                <a:tab pos="3412490" algn="l"/>
              </a:tabLst>
            </a:pPr>
            <a:r>
              <a:rPr lang="zh-CN" altLang="en-US" sz="2000" b="1">
                <a:sym typeface="+mn-ea"/>
              </a:rPr>
              <a:t>封闭金属空间下</a:t>
            </a:r>
            <a:r>
              <a:rPr lang="zh-CN" altLang="en-US" sz="2000" b="1">
                <a:solidFill>
                  <a:srgbClr val="FF0000"/>
                </a:solidFill>
                <a:sym typeface="+mn-ea"/>
              </a:rPr>
              <a:t>单一超声通道</a:t>
            </a:r>
            <a:r>
              <a:rPr lang="zh-CN" altLang="en-US" sz="2000" b="1">
                <a:sym typeface="+mn-ea"/>
              </a:rPr>
              <a:t>无线能量与数据传输系统</a:t>
            </a:r>
            <a:r>
              <a:rPr lang="zh-CN" altLang="en-US" sz="2000" b="1">
                <a:sym typeface="+mn-ea"/>
              </a:rPr>
              <a:t>模型</a:t>
            </a:r>
            <a:endParaRPr lang="zh-CN" altLang="en-US" sz="2000" b="1">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当前科研成果</a:t>
            </a:r>
            <a:endParaRPr lang="zh-CN" altLang="en-US" sz="2400" b="1" dirty="0">
              <a:latin typeface="微软雅黑" panose="020B0503020204020204" charset="-122"/>
              <a:ea typeface="微软雅黑" panose="020B0503020204020204" charset="-122"/>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grpSp>
        <p:nvGrpSpPr>
          <p:cNvPr id="2" name="组合 1"/>
          <p:cNvGrpSpPr/>
          <p:nvPr>
            <p:custDataLst>
              <p:tags r:id="rId30"/>
            </p:custDataLst>
          </p:nvPr>
        </p:nvGrpSpPr>
        <p:grpSpPr>
          <a:xfrm>
            <a:off x="2694305" y="5401310"/>
            <a:ext cx="4396740" cy="664845"/>
            <a:chOff x="4213" y="7051"/>
            <a:chExt cx="6924" cy="1047"/>
          </a:xfrm>
        </p:grpSpPr>
        <p:grpSp>
          <p:nvGrpSpPr>
            <p:cNvPr id="5" name="Group 24"/>
            <p:cNvGrpSpPr/>
            <p:nvPr>
              <p:custDataLst>
                <p:tags r:id="rId31"/>
              </p:custDataLst>
            </p:nvPr>
          </p:nvGrpSpPr>
          <p:grpSpPr>
            <a:xfrm>
              <a:off x="4213" y="7051"/>
              <a:ext cx="1200" cy="1047"/>
              <a:chOff x="3174" y="2656"/>
              <a:chExt cx="1549" cy="1351"/>
            </a:xfrm>
          </p:grpSpPr>
          <p:sp>
            <p:nvSpPr>
              <p:cNvPr id="6" name="AutoShape 25"/>
              <p:cNvSpPr/>
              <p:nvPr>
                <p:custDataLst>
                  <p:tags r:id="rId3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8" name="AutoShape 26"/>
              <p:cNvSpPr/>
              <p:nvPr>
                <p:custDataLst>
                  <p:tags r:id="rId3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9" name="AutoShape 27"/>
              <p:cNvSpPr>
                <a:spLocks noChangeArrowheads="1"/>
              </p:cNvSpPr>
              <p:nvPr>
                <p:custDataLst>
                  <p:tags r:id="rId3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 name="Line 28"/>
            <p:cNvSpPr/>
            <p:nvPr>
              <p:custDataLst>
                <p:tags r:id="rId35"/>
              </p:custDataLst>
            </p:nvPr>
          </p:nvSpPr>
          <p:spPr>
            <a:xfrm flipV="1">
              <a:off x="5173" y="8041"/>
              <a:ext cx="5667" cy="20"/>
            </a:xfrm>
            <a:prstGeom prst="line">
              <a:avLst/>
            </a:prstGeom>
            <a:ln w="25400" cap="flat" cmpd="sng">
              <a:solidFill>
                <a:srgbClr val="C0C0C0"/>
              </a:solidFill>
              <a:prstDash val="sysDot"/>
              <a:headEnd type="none" w="med" len="med"/>
              <a:tailEnd type="oval" w="med" len="med"/>
            </a:ln>
          </p:spPr>
        </p:sp>
        <p:sp>
          <p:nvSpPr>
            <p:cNvPr id="14" name="Text Box 29"/>
            <p:cNvSpPr txBox="1">
              <a:spLocks noChangeArrowheads="1"/>
            </p:cNvSpPr>
            <p:nvPr>
              <p:custDataLst>
                <p:tags r:id="rId36"/>
              </p:custDataLst>
            </p:nvPr>
          </p:nvSpPr>
          <p:spPr bwMode="auto">
            <a:xfrm>
              <a:off x="5533" y="7246"/>
              <a:ext cx="5604" cy="72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总结与下一步工作计划</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15" name="Text Box 30"/>
            <p:cNvSpPr txBox="1"/>
            <p:nvPr>
              <p:custDataLst>
                <p:tags r:id="rId37"/>
              </p:custDataLst>
            </p:nvPr>
          </p:nvSpPr>
          <p:spPr>
            <a:xfrm>
              <a:off x="4525" y="7236"/>
              <a:ext cx="555" cy="72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1625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低功耗超声</a:t>
            </a:r>
            <a:r>
              <a:rPr lang="en-US" altLang="zh-CN" sz="2000" b="1">
                <a:sym typeface="+mn-ea"/>
              </a:rPr>
              <a:t>-</a:t>
            </a:r>
            <a:r>
              <a:rPr lang="zh-CN" altLang="en-US" sz="2000" b="1">
                <a:sym typeface="+mn-ea"/>
              </a:rPr>
              <a:t>射频中继数据传输系统</a:t>
            </a:r>
            <a:endParaRPr lang="zh-CN" altLang="en-US" sz="2000" b="1">
              <a:sym typeface="+mn-ea"/>
            </a:endParaRPr>
          </a:p>
        </p:txBody>
      </p:sp>
      <p:sp>
        <p:nvSpPr>
          <p:cNvPr id="11" name="文本框 10"/>
          <p:cNvSpPr txBox="1"/>
          <p:nvPr/>
        </p:nvSpPr>
        <p:spPr>
          <a:xfrm>
            <a:off x="35560" y="945515"/>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）射频及超声无线数据传输方式介绍</a:t>
            </a:r>
            <a:endParaRPr lang="zh-CN" altLang="en-US" b="1">
              <a:sym typeface="+mn-ea"/>
            </a:endParaRPr>
          </a:p>
        </p:txBody>
      </p:sp>
      <p:graphicFrame>
        <p:nvGraphicFramePr>
          <p:cNvPr id="13" name="表格 12"/>
          <p:cNvGraphicFramePr/>
          <p:nvPr>
            <p:custDataLst>
              <p:tags r:id="rId1"/>
            </p:custDataLst>
          </p:nvPr>
        </p:nvGraphicFramePr>
        <p:xfrm>
          <a:off x="1929130" y="2027555"/>
          <a:ext cx="5098415" cy="366395"/>
        </p:xfrm>
        <a:graphic>
          <a:graphicData uri="http://schemas.openxmlformats.org/drawingml/2006/table">
            <a:tbl>
              <a:tblPr/>
              <a:tblGrid>
                <a:gridCol w="848995"/>
                <a:gridCol w="742950"/>
                <a:gridCol w="1072515"/>
                <a:gridCol w="859155"/>
                <a:gridCol w="831850"/>
                <a:gridCol w="742950"/>
              </a:tblGrid>
              <a:tr h="366395">
                <a:tc>
                  <a:txBody>
                    <a:bodyPr/>
                    <a:p>
                      <a:pPr marL="0" indent="0" algn="ctr" defTabSz="914400" fontAlgn="ctr">
                        <a:lnSpc>
                          <a:spcPct val="100000"/>
                        </a:lnSpc>
                        <a:spcBef>
                          <a:spcPct val="0"/>
                        </a:spcBef>
                        <a:spcAft>
                          <a:spcPct val="0"/>
                        </a:spcAft>
                        <a:tabLst>
                          <a:tab pos="2882900" algn="l"/>
                          <a:tab pos="5765800" algn="l"/>
                        </a:tabLst>
                      </a:pPr>
                      <a:r>
                        <a:rPr lang="zh-CN" altLang="en-US" sz="1800">
                          <a:solidFill>
                            <a:srgbClr val="000000"/>
                          </a:solidFill>
                          <a:latin typeface="Times New Roman" panose="02020603050405020304"/>
                          <a:ea typeface="Times New Roman" panose="02020603050405020304"/>
                        </a:rPr>
                        <a:t>数据</a:t>
                      </a:r>
                      <a:r>
                        <a:rPr lang="en-US" altLang="zh-CN" sz="1800">
                          <a:solidFill>
                            <a:srgbClr val="000000"/>
                          </a:solidFill>
                          <a:latin typeface="Times New Roman" panose="02020603050405020304"/>
                          <a:ea typeface="Times New Roman" panose="02020603050405020304"/>
                        </a:rPr>
                        <a:t>1</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2</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en-US" altLang="zh-CN" sz="1800">
                          <a:solidFill>
                            <a:srgbClr val="000000"/>
                          </a:solidFill>
                          <a:latin typeface="Times New Roman" panose="02020603050405020304"/>
                          <a:ea typeface="宋体" panose="02010600030101010101" pitchFamily="2" charset="-122"/>
                        </a:rPr>
                        <a:t>......</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altLang="en-US"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11</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12</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CRC</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16" name="图片 15"/>
          <p:cNvPicPr/>
          <p:nvPr/>
        </p:nvPicPr>
        <p:blipFill>
          <a:blip r:embed="rId2"/>
          <a:stretch>
            <a:fillRect/>
          </a:stretch>
        </p:blipFill>
        <p:spPr>
          <a:xfrm>
            <a:off x="1396365" y="3575050"/>
            <a:ext cx="2493645" cy="2064385"/>
          </a:xfrm>
          <a:prstGeom prst="rect">
            <a:avLst/>
          </a:prstGeom>
        </p:spPr>
      </p:pic>
      <p:sp>
        <p:nvSpPr>
          <p:cNvPr id="17" name="文本框 16"/>
          <p:cNvSpPr txBox="1"/>
          <p:nvPr/>
        </p:nvSpPr>
        <p:spPr>
          <a:xfrm>
            <a:off x="157480" y="5877560"/>
            <a:ext cx="4893945" cy="337185"/>
          </a:xfrm>
          <a:prstGeom prst="rect">
            <a:avLst/>
          </a:prstGeom>
        </p:spPr>
        <p:txBody>
          <a:bodyPr wrap="square">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rPr>
              <a:t>2ASK</a:t>
            </a:r>
            <a:r>
              <a:rPr lang="zh-CN" altLang="en-US" sz="1600">
                <a:solidFill>
                  <a:srgbClr val="000000"/>
                </a:solidFill>
                <a:latin typeface="Times New Roman" panose="02020603050405020304"/>
                <a:ea typeface="黑体" panose="02010609060101010101" pitchFamily="49" charset="-122"/>
              </a:rPr>
              <a:t>调制过程的时域图</a:t>
            </a:r>
            <a:endParaRPr lang="zh-CN" altLang="en-US" sz="1600">
              <a:solidFill>
                <a:srgbClr val="000000"/>
              </a:solidFill>
              <a:latin typeface="Times New Roman" panose="02020603050405020304"/>
              <a:ea typeface="黑体" panose="02010609060101010101" pitchFamily="49" charset="-122"/>
            </a:endParaRPr>
          </a:p>
        </p:txBody>
      </p:sp>
      <p:pic>
        <p:nvPicPr>
          <p:cNvPr id="18" name="图片 17"/>
          <p:cNvPicPr/>
          <p:nvPr/>
        </p:nvPicPr>
        <p:blipFill>
          <a:blip r:embed="rId3"/>
          <a:stretch>
            <a:fillRect/>
          </a:stretch>
        </p:blipFill>
        <p:spPr>
          <a:xfrm>
            <a:off x="4827905" y="3635375"/>
            <a:ext cx="2603500" cy="2003425"/>
          </a:xfrm>
          <a:prstGeom prst="rect">
            <a:avLst/>
          </a:prstGeom>
        </p:spPr>
      </p:pic>
      <p:sp>
        <p:nvSpPr>
          <p:cNvPr id="20" name="文本框 19"/>
          <p:cNvSpPr txBox="1"/>
          <p:nvPr/>
        </p:nvSpPr>
        <p:spPr>
          <a:xfrm>
            <a:off x="3812540" y="5877560"/>
            <a:ext cx="4572000" cy="337185"/>
          </a:xfrm>
          <a:prstGeom prst="rect">
            <a:avLst/>
          </a:prstGeom>
          <a:noFill/>
        </p:spPr>
        <p:txBody>
          <a:bodyPr wrap="square" rtlCol="0" anchor="t">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sym typeface="+mn-ea"/>
              </a:rPr>
              <a:t>2ASK</a:t>
            </a:r>
            <a:r>
              <a:rPr lang="zh-CN" altLang="en-US" sz="1600">
                <a:solidFill>
                  <a:srgbClr val="000000"/>
                </a:solidFill>
                <a:latin typeface="Times New Roman" panose="02020603050405020304"/>
                <a:ea typeface="黑体" panose="02010609060101010101" pitchFamily="49" charset="-122"/>
                <a:sym typeface="+mn-ea"/>
              </a:rPr>
              <a:t>非相干解调过程的时域图</a:t>
            </a:r>
            <a:endParaRPr lang="zh-CN" altLang="en-US" sz="1600">
              <a:solidFill>
                <a:srgbClr val="000000"/>
              </a:solidFill>
              <a:latin typeface="Times New Roman" panose="02020603050405020304"/>
              <a:ea typeface="黑体" panose="02010609060101010101" pitchFamily="49" charset="-122"/>
              <a:sym typeface="+mn-ea"/>
            </a:endParaRPr>
          </a:p>
        </p:txBody>
      </p:sp>
      <p:sp>
        <p:nvSpPr>
          <p:cNvPr id="22" name="文本框 21"/>
          <p:cNvSpPr txBox="1"/>
          <p:nvPr/>
        </p:nvSpPr>
        <p:spPr>
          <a:xfrm>
            <a:off x="429895" y="1409700"/>
            <a:ext cx="3255645" cy="368300"/>
          </a:xfrm>
          <a:prstGeom prst="rect">
            <a:avLst/>
          </a:prstGeom>
          <a:noFill/>
        </p:spPr>
        <p:txBody>
          <a:bodyPr wrap="square" rtlCol="0">
            <a:spAutoFit/>
          </a:bodyPr>
          <a:p>
            <a:pPr marL="285750" indent="-285750">
              <a:buFont typeface="Wingdings" panose="05000000000000000000" charset="0"/>
              <a:buChar char="l"/>
            </a:pPr>
            <a:r>
              <a:rPr lang="zh-CN" altLang="en-US"/>
              <a:t>自定义协议</a:t>
            </a:r>
            <a:r>
              <a:rPr lang="zh-CN" altLang="en-US"/>
              <a:t>帧</a:t>
            </a:r>
            <a:endParaRPr lang="zh-CN" altLang="en-US"/>
          </a:p>
        </p:txBody>
      </p:sp>
      <p:sp>
        <p:nvSpPr>
          <p:cNvPr id="23" name="文本框 22"/>
          <p:cNvSpPr txBox="1"/>
          <p:nvPr/>
        </p:nvSpPr>
        <p:spPr>
          <a:xfrm>
            <a:off x="429895" y="2800350"/>
            <a:ext cx="3865880" cy="368300"/>
          </a:xfrm>
          <a:prstGeom prst="rect">
            <a:avLst/>
          </a:prstGeom>
          <a:noFill/>
        </p:spPr>
        <p:txBody>
          <a:bodyPr wrap="square" rtlCol="0">
            <a:spAutoFit/>
          </a:bodyPr>
          <a:p>
            <a:pPr marL="285750" indent="-285750">
              <a:buFont typeface="Wingdings" panose="05000000000000000000" charset="0"/>
              <a:buChar char="l"/>
            </a:pPr>
            <a:r>
              <a:rPr lang="zh-CN" altLang="en-US"/>
              <a:t>超声过金属无线数据传输方式</a:t>
            </a: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10.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00.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101.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2.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3.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4.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5.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10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7.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8.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09.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1.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10.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11.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112.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113.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14.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15.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16.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19.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20.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1.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2.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3.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4.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5.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26.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7.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28.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29.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130.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31.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2.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3.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4.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5.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36.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7.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38.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39.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40.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1.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2.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4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44.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5.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6.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7.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48.xml><?xml version="1.0" encoding="utf-8"?>
<p:tagLst xmlns:p="http://schemas.openxmlformats.org/presentationml/2006/main">
  <p:tag name="KSO_WM_DIAGRAM_VIRTUALLY_FRAME" val="{&quot;height&quot;:352.62496062992125,&quot;left&quot;:210.02503937007873,&quot;top&quot;:125.02503937007873,&quot;width&quot;:348.5249606299213}"/>
</p:tagLst>
</file>

<file path=ppt/tags/tag149.xml><?xml version="1.0" encoding="utf-8"?>
<p:tagLst xmlns:p="http://schemas.openxmlformats.org/presentationml/2006/main">
  <p:tag name="KSO_WM_BEAUTIFY_FLAG" val=""/>
  <p:tag name="KSO_WM_DIAGRAM_VIRTUALLY_FRAME" val="{&quot;height&quot;:352.62496062992125,&quot;left&quot;:210.02503937007873,&quot;top&quot;:125.02503937007873,&quot;width&quot;:348.5249606299213}"/>
</p:tagLst>
</file>

<file path=ppt/tags/tag15.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50.xml><?xml version="1.0" encoding="utf-8"?>
<p:tagLst xmlns:p="http://schemas.openxmlformats.org/presentationml/2006/main">
  <p:tag name="TABLE_ENDDRAG_ORIGIN_RECT" val="401*31"/>
  <p:tag name="TABLE_ENDDRAG_RECT" val="34*145*401*31"/>
</p:tagLst>
</file>

<file path=ppt/tags/tag151.xml><?xml version="1.0" encoding="utf-8"?>
<p:tagLst xmlns:p="http://schemas.openxmlformats.org/presentationml/2006/main">
  <p:tag name="KSO_WM_BEAUTIFY_FLAG" val=""/>
  <p:tag name="KSO_WM_DIAGRAM_VIRTUALLY_FRAME" val="{&quot;height&quot;:192,&quot;left&quot;:28.25,&quot;top&quot;:312.9,&quot;width&quot;:339.9}"/>
</p:tagLst>
</file>

<file path=ppt/tags/tag152.xml><?xml version="1.0" encoding="utf-8"?>
<p:tagLst xmlns:p="http://schemas.openxmlformats.org/presentationml/2006/main">
  <p:tag name="KSO_WM_BEAUTIFY_FLAG" val=""/>
  <p:tag name="KSO_WM_DIAGRAM_VIRTUALLY_FRAME" val="{&quot;height&quot;:192,&quot;left&quot;:28.25,&quot;top&quot;:312.9,&quot;width&quot;:339.9}"/>
</p:tagLst>
</file>

<file path=ppt/tags/tag153.xml><?xml version="1.0" encoding="utf-8"?>
<p:tagLst xmlns:p="http://schemas.openxmlformats.org/presentationml/2006/main">
  <p:tag name="KSO_WM_DIAGRAM_VIRTUALLY_FRAME" val="{&quot;height&quot;:147.05,&quot;left&quot;:61.85,&quot;top&quot;:109.7,&quot;width&quot;:588.15}"/>
</p:tagLst>
</file>

<file path=ppt/tags/tag154.xml><?xml version="1.0" encoding="utf-8"?>
<p:tagLst xmlns:p="http://schemas.openxmlformats.org/presentationml/2006/main">
  <p:tag name="KSO_WM_DIAGRAM_VIRTUALLY_FRAME" val="{&quot;height&quot;:147.05,&quot;left&quot;:61.85,&quot;top&quot;:109.7,&quot;width&quot;:588.15}"/>
</p:tagLst>
</file>

<file path=ppt/tags/tag155.xml><?xml version="1.0" encoding="utf-8"?>
<p:tagLst xmlns:p="http://schemas.openxmlformats.org/presentationml/2006/main">
  <p:tag name="KSO_WM_DIAGRAM_VIRTUALLY_FRAME" val="{&quot;height&quot;:147.05,&quot;left&quot;:61.85,&quot;top&quot;:109.7,&quot;width&quot;:588.15}"/>
</p:tagLst>
</file>

<file path=ppt/tags/tag156.xml><?xml version="1.0" encoding="utf-8"?>
<p:tagLst xmlns:p="http://schemas.openxmlformats.org/presentationml/2006/main">
  <p:tag name="KSO_WM_DIAGRAM_VIRTUALLY_FRAME" val="{&quot;height&quot;:147.05,&quot;left&quot;:61.85,&quot;top&quot;:109.7,&quot;width&quot;:588.15}"/>
</p:tagLst>
</file>

<file path=ppt/tags/tag157.xml><?xml version="1.0" encoding="utf-8"?>
<p:tagLst xmlns:p="http://schemas.openxmlformats.org/presentationml/2006/main">
  <p:tag name="KSO_WM_DIAGRAM_VIRTUALLY_FRAME" val="{&quot;height&quot;:147.05,&quot;left&quot;:61.85,&quot;top&quot;:109.7,&quot;width&quot;:588.15}"/>
</p:tagLst>
</file>

<file path=ppt/tags/tag158.xml><?xml version="1.0" encoding="utf-8"?>
<p:tagLst xmlns:p="http://schemas.openxmlformats.org/presentationml/2006/main">
  <p:tag name="KSO_WM_DIAGRAM_VIRTUALLY_FRAME" val="{&quot;height&quot;:147.05,&quot;left&quot;:61.85,&quot;top&quot;:109.7,&quot;width&quot;:588.15}"/>
</p:tagLst>
</file>

<file path=ppt/tags/tag159.xml><?xml version="1.0" encoding="utf-8"?>
<p:tagLst xmlns:p="http://schemas.openxmlformats.org/presentationml/2006/main">
  <p:tag name="KSO_WM_BEAUTIFY_FLAG" val=""/>
  <p:tag name="KSO_WM_DIAGRAM_VIRTUALLY_FRAME" val="{&quot;height&quot;:147.05,&quot;left&quot;:61.85,&quot;top&quot;:109.7,&quot;width&quot;:588.15}"/>
</p:tagLst>
</file>

<file path=ppt/tags/tag16.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160.xml><?xml version="1.0" encoding="utf-8"?>
<p:tagLst xmlns:p="http://schemas.openxmlformats.org/presentationml/2006/main">
  <p:tag name="KSO_WM_BEAUTIFY_FLAG" val=""/>
  <p:tag name="KSO_WM_DIAGRAM_VIRTUALLY_FRAME" val="{&quot;height&quot;:147.05,&quot;left&quot;:61.85,&quot;top&quot;:109.7,&quot;width&quot;:588.15}"/>
</p:tagLst>
</file>

<file path=ppt/tags/tag161.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6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6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64.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67.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6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69.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7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1.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3.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74.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6.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77.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78.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79.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8.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18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1.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4.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8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6.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87.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89.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19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1.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9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9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4.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6.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7.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19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199.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0.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0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1.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0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6.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7.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09.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1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1.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1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4.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1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6.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17.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1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19.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20.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1.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2.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2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4.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25.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6.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7.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8.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29.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3.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23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31.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32.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33.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34.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35.xml><?xml version="1.0" encoding="utf-8"?>
<p:tagLst xmlns:p="http://schemas.openxmlformats.org/presentationml/2006/main">
  <p:tag name="KSO_WM_DIAGRAM_VIRTUALLY_FRAME" val="{&quot;height&quot;:350.62496062992125,&quot;left&quot;:210.02503937007873,&quot;top&quot;:125.02503937007873,&quot;width&quot;:348.5249606299213}"/>
</p:tagLst>
</file>

<file path=ppt/tags/tag236.xml><?xml version="1.0" encoding="utf-8"?>
<p:tagLst xmlns:p="http://schemas.openxmlformats.org/presentationml/2006/main">
  <p:tag name="KSO_WM_BEAUTIFY_FLAG" val=""/>
  <p:tag name="KSO_WM_DIAGRAM_VIRTUALLY_FRAME" val="{&quot;height&quot;:350.62496062992125,&quot;left&quot;:210.02503937007873,&quot;top&quot;:125.02503937007873,&quot;width&quot;:348.5249606299213}"/>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COMMONDATA" val="eyJoZGlkIjoiYWJmNTAxYTA0NTllZTU0OWY5NWY0MWNlMzBjNGU2OTYifQ=="/>
  <p:tag name="KSO_WPP_MARK_KEY" val="620552fe-46ed-43e4-bd68-33ca8f1d15c3"/>
</p:tagLst>
</file>

<file path=ppt/tags/tag24.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5.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26.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7.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8.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29.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0.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31.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32.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3.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4.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5.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6.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37.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 name="KSO_WM_DIAGRAM_VIRTUALLY_FRAME" val="{&quot;height&quot;:192,&quot;left&quot;:28.25,&quot;top&quot;:312.9,&quot;width&quot;:339.9}"/>
</p:tagLst>
</file>

<file path=ppt/tags/tag57.xml><?xml version="1.0" encoding="utf-8"?>
<p:tagLst xmlns:p="http://schemas.openxmlformats.org/presentationml/2006/main">
  <p:tag name="KSO_WM_BEAUTIFY_FLAG" val=""/>
  <p:tag name="KSO_WM_DIAGRAM_VIRTUALLY_FRAME" val="{&quot;height&quot;:192,&quot;left&quot;:28.25,&quot;top&quot;:312.9,&quot;width&quot;:339.9}"/>
</p:tagLst>
</file>

<file path=ppt/tags/tag58.xml><?xml version="1.0" encoding="utf-8"?>
<p:tagLst xmlns:p="http://schemas.openxmlformats.org/presentationml/2006/main">
  <p:tag name="KSO_WM_BEAUTIFY_FLAG" val=""/>
  <p:tag name="KSO_WM_DIAGRAM_VIRTUALLY_FRAME" val="{&quot;height&quot;:192,&quot;left&quot;:28.25,&quot;top&quot;:312.9,&quot;width&quot;:339.9}"/>
</p:tagLst>
</file>

<file path=ppt/tags/tag59.xml><?xml version="1.0" encoding="utf-8"?>
<p:tagLst xmlns:p="http://schemas.openxmlformats.org/presentationml/2006/main">
  <p:tag name="KSO_WM_BEAUTIFY_FLAG" val=""/>
  <p:tag name="KSO_WM_DIAGRAM_VIRTUALLY_FRAME" val="{&quot;height&quot;:192,&quot;left&quot;:28.25,&quot;top&quot;:312.9,&quot;width&quot;:339.9}"/>
</p:tagLst>
</file>

<file path=ppt/tags/tag6.xml><?xml version="1.0" encoding="utf-8"?>
<p:tagLst xmlns:p="http://schemas.openxmlformats.org/presentationml/2006/main">
  <p:tag name="KSO_WM_DIAGRAM_VIRTUALLY_FRAME" val="{&quot;height&quot;:357.0249606299213,&quot;left&quot;:210.02503937007873,&quot;top&quot;:125.02503937007873,&quot;width&quot;:348.524960629921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 name="KSO_WM_DIAGRAM_VIRTUALLY_FRAME" val="{&quot;height&quot;:192,&quot;left&quot;:28.25,&quot;top&quot;:312.9,&quot;width&quot;:339.9}"/>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 name="KSO_WM_DIAGRAM_VIRTUALLY_FRAME" val="{&quot;height&quot;:192,&quot;left&quot;:28.25,&quot;top&quot;:312.9,&quot;width&quot;:339.9}"/>
</p:tagLst>
</file>

<file path=ppt/tags/tag65.xml><?xml version="1.0" encoding="utf-8"?>
<p:tagLst xmlns:p="http://schemas.openxmlformats.org/presentationml/2006/main">
  <p:tag name="KSO_WM_BEAUTIFY_FLAG" val=""/>
  <p:tag name="KSO_WM_DIAGRAM_VIRTUALLY_FRAME" val="{&quot;height&quot;:192,&quot;left&quot;:28.25,&quot;top&quot;:312.9,&quot;width&quot;:339.9}"/>
</p:tagLst>
</file>

<file path=ppt/tags/tag66.xml><?xml version="1.0" encoding="utf-8"?>
<p:tagLst xmlns:p="http://schemas.openxmlformats.org/presentationml/2006/main">
  <p:tag name="KSO_WM_BEAUTIFY_FLAG" val=""/>
  <p:tag name="KSO_WM_DIAGRAM_VIRTUALLY_FRAME" val="{&quot;height&quot;:192,&quot;left&quot;:28.25,&quot;top&quot;:312.9,&quot;width&quot;:339.9}"/>
</p:tagLst>
</file>

<file path=ppt/tags/tag67.xml><?xml version="1.0" encoding="utf-8"?>
<p:tagLst xmlns:p="http://schemas.openxmlformats.org/presentationml/2006/main">
  <p:tag name="KSO_WM_BEAUTIFY_FLAG" val=""/>
  <p:tag name="KSO_WM_DIAGRAM_VIRTUALLY_FRAME" val="{&quot;height&quot;:192,&quot;left&quot;:28.25,&quot;top&quot;:312.9,&quot;width&quot;:339.9}"/>
</p:tagLst>
</file>

<file path=ppt/tags/tag68.xml><?xml version="1.0" encoding="utf-8"?>
<p:tagLst xmlns:p="http://schemas.openxmlformats.org/presentationml/2006/main">
  <p:tag name="KSO_WM_BEAUTIFY_FLAG" val=""/>
  <p:tag name="KSO_WM_DIAGRAM_VIRTUALLY_FRAME" val="{&quot;height&quot;:192,&quot;left&quot;:28.25,&quot;top&quot;:312.9,&quot;width&quot;:339.9}"/>
</p:tagLst>
</file>

<file path=ppt/tags/tag69.xml><?xml version="1.0" encoding="utf-8"?>
<p:tagLst xmlns:p="http://schemas.openxmlformats.org/presentationml/2006/main">
  <p:tag name="KSO_WM_BEAUTIFY_FLAG" val=""/>
  <p:tag name="KSO_WM_DIAGRAM_VIRTUALLY_FRAME" val="{&quot;height&quot;:192,&quot;left&quot;:28.25,&quot;top&quot;:312.9,&quot;width&quot;:339.9}"/>
</p:tagLst>
</file>

<file path=ppt/tags/tag7.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70.xml><?xml version="1.0" encoding="utf-8"?>
<p:tagLst xmlns:p="http://schemas.openxmlformats.org/presentationml/2006/main">
  <p:tag name="KSO_WM_BEAUTIFY_FLAG" val=""/>
  <p:tag name="KSO_WM_DIAGRAM_VIRTUALLY_FRAME" val="{&quot;height&quot;:192,&quot;left&quot;:28.25,&quot;top&quot;:312.9,&quot;width&quot;:339.9}"/>
</p:tagLst>
</file>

<file path=ppt/tags/tag71.xml><?xml version="1.0" encoding="utf-8"?>
<p:tagLst xmlns:p="http://schemas.openxmlformats.org/presentationml/2006/main">
  <p:tag name="KSO_WM_BEAUTIFY_FLAG" val=""/>
  <p:tag name="KSO_WM_DIAGRAM_VIRTUALLY_FRAME" val="{&quot;height&quot;:192,&quot;left&quot;:28.25,&quot;top&quot;:312.9,&quot;width&quot;:339.9}"/>
</p:tagLst>
</file>

<file path=ppt/tags/tag72.xml><?xml version="1.0" encoding="utf-8"?>
<p:tagLst xmlns:p="http://schemas.openxmlformats.org/presentationml/2006/main">
  <p:tag name="KSO_WM_BEAUTIFY_FLAG" val=""/>
  <p:tag name="KSO_WM_DIAGRAM_VIRTUALLY_FRAME" val="{&quot;height&quot;:192,&quot;left&quot;:28.25,&quot;top&quot;:312.9,&quot;width&quot;:339.9}"/>
</p:tagLst>
</file>

<file path=ppt/tags/tag73.xml><?xml version="1.0" encoding="utf-8"?>
<p:tagLst xmlns:p="http://schemas.openxmlformats.org/presentationml/2006/main">
  <p:tag name="KSO_WM_BEAUTIFY_FLAG" val=""/>
  <p:tag name="KSO_WM_DIAGRAM_VIRTUALLY_FRAME" val="{&quot;height&quot;:192,&quot;left&quot;:28.25,&quot;top&quot;:312.9,&quot;width&quot;:339.9}"/>
</p:tagLst>
</file>

<file path=ppt/tags/tag74.xml><?xml version="1.0" encoding="utf-8"?>
<p:tagLst xmlns:p="http://schemas.openxmlformats.org/presentationml/2006/main">
  <p:tag name="KSO_WM_BEAUTIFY_FLAG" val=""/>
  <p:tag name="KSO_WM_DIAGRAM_VIRTUALLY_FRAME" val="{&quot;height&quot;:192,&quot;left&quot;:28.25,&quot;top&quot;:312.9,&quot;width&quot;:339.9}"/>
</p:tagLst>
</file>

<file path=ppt/tags/tag75.xml><?xml version="1.0" encoding="utf-8"?>
<p:tagLst xmlns:p="http://schemas.openxmlformats.org/presentationml/2006/main">
  <p:tag name="KSO_WM_BEAUTIFY_FLAG" val=""/>
  <p:tag name="KSO_WM_DIAGRAM_VIRTUALLY_FRAME" val="{&quot;height&quot;:192,&quot;left&quot;:28.25,&quot;top&quot;:312.9,&quot;width&quot;:339.9}"/>
</p:tagLst>
</file>

<file path=ppt/tags/tag76.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77.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78.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79.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82.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3.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4.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5.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6.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7.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88.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89.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xml><?xml version="1.0" encoding="utf-8"?>
<p:tagLst xmlns:p="http://schemas.openxmlformats.org/presentationml/2006/main">
  <p:tag name="KSO_WM_BEAUTIFY_FLAG" val=""/>
  <p:tag name="KSO_WM_DIAGRAM_VIRTUALLY_FRAME" val="{&quot;height&quot;:357.0249606299213,&quot;left&quot;:210.02503937007873,&quot;top&quot;:125.02503937007873,&quot;width&quot;:348.5249606299213}"/>
</p:tagLst>
</file>

<file path=ppt/tags/tag90.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1.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92.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3.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94.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5.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6.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7.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ags/tag98.xml><?xml version="1.0" encoding="utf-8"?>
<p:tagLst xmlns:p="http://schemas.openxmlformats.org/presentationml/2006/main">
  <p:tag name="KSO_WM_DIAGRAM_VIRTUALLY_FRAME" val="{&quot;height&quot;:353.3249606299213,&quot;left&quot;:210.02503937007873,&quot;top&quot;:125.02503937007873,&quot;width&quot;:348.5249606299213}"/>
</p:tagLst>
</file>

<file path=ppt/tags/tag99.xml><?xml version="1.0" encoding="utf-8"?>
<p:tagLst xmlns:p="http://schemas.openxmlformats.org/presentationml/2006/main">
  <p:tag name="KSO_WM_BEAUTIFY_FLAG" val=""/>
  <p:tag name="KSO_WM_DIAGRAM_VIRTUALLY_FRAME" val="{&quot;height&quot;:353.3249606299213,&quot;left&quot;:210.02503937007873,&quot;top&quot;:125.02503937007873,&quot;width&quot;:348.52496062992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2256</Words>
  <Application>WPS 演示</Application>
  <PresentationFormat>全屏显示(4:3)</PresentationFormat>
  <Paragraphs>423</Paragraphs>
  <Slides>23</Slides>
  <Notes>19</Notes>
  <HiddenSlides>0</HiddenSlides>
  <MMClips>3</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23</vt:i4>
      </vt:variant>
    </vt:vector>
  </HeadingPairs>
  <TitlesOfParts>
    <vt:vector size="42" baseType="lpstr">
      <vt:lpstr>Arial</vt:lpstr>
      <vt:lpstr>宋体</vt:lpstr>
      <vt:lpstr>Wingdings</vt:lpstr>
      <vt:lpstr>华文仿宋</vt:lpstr>
      <vt:lpstr>Times New Roman</vt:lpstr>
      <vt:lpstr>微软雅黑</vt:lpstr>
      <vt:lpstr>等线</vt:lpstr>
      <vt:lpstr>黑体</vt:lpstr>
      <vt:lpstr>Arial</vt:lpstr>
      <vt:lpstr>Wingdings</vt:lpstr>
      <vt:lpstr>Times New Roman</vt:lpstr>
      <vt:lpstr>Arial Unicode MS</vt:lpstr>
      <vt:lpstr>Calibri</vt:lpstr>
      <vt:lpstr>Office 主题</vt:lpstr>
      <vt:lpstr>Visio.Drawing.15</vt:lpstr>
      <vt:lpstr>Visio.Drawing.15</vt:lpstr>
      <vt:lpstr>Visio.Drawing.15</vt:lpstr>
      <vt:lpstr>Visio.Drawing.15</vt:lpstr>
      <vt:lpstr>Visio.Drawing.15</vt:lpstr>
      <vt:lpstr>PowerPoint 演示文稿</vt:lpstr>
      <vt:lpstr>目录</vt:lpstr>
      <vt:lpstr>PowerPoint 演示文稿</vt:lpstr>
      <vt:lpstr>PowerPoint 演示文稿</vt:lpstr>
      <vt:lpstr>目录</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目录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YMJIANG</dc:creator>
  <cp:lastModifiedBy>Basic</cp:lastModifiedBy>
  <cp:revision>928</cp:revision>
  <dcterms:created xsi:type="dcterms:W3CDTF">2022-10-04T02:05:00Z</dcterms:created>
  <dcterms:modified xsi:type="dcterms:W3CDTF">2025-09-23T14:24:55Z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4337E959437E42DA8004F4179E7F2A29_13</vt:lpwstr>
  </property>
  <property fmtid="{D5CDD505-2E9C-101B-9397-08002B2CF9AE}" pid="3" name="KSOProductBuildVer">
    <vt:lpwstr>2052-12.1.0.22529</vt:lpwstr>
  </property>
</Properties>
</file>